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56" r:id="rId2"/>
    <p:sldId id="258" r:id="rId3"/>
    <p:sldId id="268" r:id="rId4"/>
    <p:sldId id="259" r:id="rId5"/>
    <p:sldId id="257" r:id="rId6"/>
    <p:sldId id="260" r:id="rId7"/>
    <p:sldId id="261" r:id="rId8"/>
    <p:sldId id="262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D5EB4-EB4A-4FFC-9C21-95DB352FCDD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32F35F-6206-4F87-9D2B-6D4151A07572}">
      <dgm:prSet/>
      <dgm:spPr/>
      <dgm:t>
        <a:bodyPr/>
        <a:lstStyle/>
        <a:p>
          <a:r>
            <a:rPr lang="ro-RO" dirty="0"/>
            <a:t>2. Activități extracurriculare:</a:t>
          </a:r>
          <a:endParaRPr lang="en-US" dirty="0"/>
        </a:p>
      </dgm:t>
    </dgm:pt>
    <dgm:pt modelId="{D83008A3-0067-4D2F-9B40-398C0DA0386B}" type="parTrans" cxnId="{EE52C037-7B6E-4F1C-AFA7-E90710764876}">
      <dgm:prSet/>
      <dgm:spPr/>
      <dgm:t>
        <a:bodyPr/>
        <a:lstStyle/>
        <a:p>
          <a:endParaRPr lang="en-US"/>
        </a:p>
      </dgm:t>
    </dgm:pt>
    <dgm:pt modelId="{3517D07E-D3FF-44FB-A0C6-EBF92DF240D7}" type="sibTrans" cxnId="{EE52C037-7B6E-4F1C-AFA7-E90710764876}">
      <dgm:prSet/>
      <dgm:spPr/>
      <dgm:t>
        <a:bodyPr/>
        <a:lstStyle/>
        <a:p>
          <a:endParaRPr lang="en-US"/>
        </a:p>
      </dgm:t>
    </dgm:pt>
    <dgm:pt modelId="{923BAB55-2202-4E20-85A2-29F05B1C4124}">
      <dgm:prSet/>
      <dgm:spPr/>
      <dgm:t>
        <a:bodyPr/>
        <a:lstStyle/>
        <a:p>
          <a:r>
            <a:rPr lang="ro-RO" dirty="0"/>
            <a:t>”Sport cu familia mea”</a:t>
          </a:r>
          <a:endParaRPr lang="en-US" dirty="0"/>
        </a:p>
      </dgm:t>
    </dgm:pt>
    <dgm:pt modelId="{EFF4E81C-4E61-4236-AB13-03615065D659}" type="parTrans" cxnId="{95377062-789A-4785-8B4B-148FD2100B14}">
      <dgm:prSet/>
      <dgm:spPr/>
      <dgm:t>
        <a:bodyPr/>
        <a:lstStyle/>
        <a:p>
          <a:endParaRPr lang="en-US"/>
        </a:p>
      </dgm:t>
    </dgm:pt>
    <dgm:pt modelId="{8D57EA5B-F084-4540-A8E3-94D37470E139}" type="sibTrans" cxnId="{95377062-789A-4785-8B4B-148FD2100B14}">
      <dgm:prSet/>
      <dgm:spPr/>
      <dgm:t>
        <a:bodyPr/>
        <a:lstStyle/>
        <a:p>
          <a:endParaRPr lang="en-US"/>
        </a:p>
      </dgm:t>
    </dgm:pt>
    <dgm:pt modelId="{14575006-1E1E-41C3-80B3-F5E0F6070A06}">
      <dgm:prSet/>
      <dgm:spPr/>
      <dgm:t>
        <a:bodyPr/>
        <a:lstStyle/>
        <a:p>
          <a:r>
            <a:rPr lang="ro-RO" dirty="0"/>
            <a:t>”Cartea, prietena mea”</a:t>
          </a:r>
          <a:endParaRPr lang="en-US" dirty="0"/>
        </a:p>
      </dgm:t>
    </dgm:pt>
    <dgm:pt modelId="{88C07FE2-6028-43AB-B1AC-2A06F9C0E308}" type="parTrans" cxnId="{9AB7BF34-D5F9-41CD-9E65-3972E2566735}">
      <dgm:prSet/>
      <dgm:spPr/>
      <dgm:t>
        <a:bodyPr/>
        <a:lstStyle/>
        <a:p>
          <a:endParaRPr lang="en-US"/>
        </a:p>
      </dgm:t>
    </dgm:pt>
    <dgm:pt modelId="{0759F1B5-76B2-4143-8918-DE84E8ED1E0B}" type="sibTrans" cxnId="{9AB7BF34-D5F9-41CD-9E65-3972E2566735}">
      <dgm:prSet/>
      <dgm:spPr/>
      <dgm:t>
        <a:bodyPr/>
        <a:lstStyle/>
        <a:p>
          <a:endParaRPr lang="en-US"/>
        </a:p>
      </dgm:t>
    </dgm:pt>
    <dgm:pt modelId="{FEBA5856-046E-4EF8-90EA-5A483C0B8340}">
      <dgm:prSet/>
      <dgm:spPr/>
      <dgm:t>
        <a:bodyPr/>
        <a:lstStyle/>
        <a:p>
          <a:r>
            <a:rPr lang="ro-RO" dirty="0"/>
            <a:t>”Pași mici pentru o planetă mare și curată”</a:t>
          </a:r>
          <a:endParaRPr lang="en-US" dirty="0"/>
        </a:p>
      </dgm:t>
    </dgm:pt>
    <dgm:pt modelId="{2E62E4AD-0D9A-4207-B204-DC06C5F92D41}" type="parTrans" cxnId="{9237DEE3-4E3A-4F00-AF56-489823E70489}">
      <dgm:prSet/>
      <dgm:spPr/>
      <dgm:t>
        <a:bodyPr/>
        <a:lstStyle/>
        <a:p>
          <a:endParaRPr lang="en-US"/>
        </a:p>
      </dgm:t>
    </dgm:pt>
    <dgm:pt modelId="{14FC0B86-65E8-48E4-B5AA-2C71D379FC56}" type="sibTrans" cxnId="{9237DEE3-4E3A-4F00-AF56-489823E70489}">
      <dgm:prSet/>
      <dgm:spPr/>
      <dgm:t>
        <a:bodyPr/>
        <a:lstStyle/>
        <a:p>
          <a:endParaRPr lang="en-US"/>
        </a:p>
      </dgm:t>
    </dgm:pt>
    <dgm:pt modelId="{ACC2930D-36C5-481F-AFB1-D9037075F09A}">
      <dgm:prSet/>
      <dgm:spPr/>
      <dgm:t>
        <a:bodyPr/>
        <a:lstStyle/>
        <a:p>
          <a:r>
            <a:rPr lang="ro-RO" dirty="0"/>
            <a:t>1. Ore remediale: română, maghiară, matematică</a:t>
          </a:r>
          <a:endParaRPr lang="en-US" b="1" i="1" dirty="0"/>
        </a:p>
      </dgm:t>
    </dgm:pt>
    <dgm:pt modelId="{B4619999-F046-45D2-856F-A75DAB120DF5}" type="parTrans" cxnId="{383344DC-CBC7-487E-A6E8-7FD01BB2EEEF}">
      <dgm:prSet/>
      <dgm:spPr/>
      <dgm:t>
        <a:bodyPr/>
        <a:lstStyle/>
        <a:p>
          <a:endParaRPr lang="en-US"/>
        </a:p>
      </dgm:t>
    </dgm:pt>
    <dgm:pt modelId="{CE77CB80-7708-425E-9F82-682399893B44}" type="sibTrans" cxnId="{383344DC-CBC7-487E-A6E8-7FD01BB2EEEF}">
      <dgm:prSet/>
      <dgm:spPr/>
      <dgm:t>
        <a:bodyPr/>
        <a:lstStyle/>
        <a:p>
          <a:endParaRPr lang="en-US"/>
        </a:p>
      </dgm:t>
    </dgm:pt>
    <dgm:pt modelId="{CA711BAD-F6A0-437B-93C8-5E7C003EACF7}" type="pres">
      <dgm:prSet presAssocID="{F9CD5EB4-EB4A-4FFC-9C21-95DB352FCDDC}" presName="vert0" presStyleCnt="0">
        <dgm:presLayoutVars>
          <dgm:dir/>
          <dgm:animOne val="branch"/>
          <dgm:animLvl val="lvl"/>
        </dgm:presLayoutVars>
      </dgm:prSet>
      <dgm:spPr/>
    </dgm:pt>
    <dgm:pt modelId="{FE492A20-04D3-4DCD-A99F-7180A122CDB2}" type="pres">
      <dgm:prSet presAssocID="{ACC2930D-36C5-481F-AFB1-D9037075F09A}" presName="thickLine" presStyleLbl="alignNode1" presStyleIdx="0" presStyleCnt="5"/>
      <dgm:spPr/>
    </dgm:pt>
    <dgm:pt modelId="{476834BD-D357-4903-8D99-BBA1B5D1E59B}" type="pres">
      <dgm:prSet presAssocID="{ACC2930D-36C5-481F-AFB1-D9037075F09A}" presName="horz1" presStyleCnt="0"/>
      <dgm:spPr/>
    </dgm:pt>
    <dgm:pt modelId="{C2668EEC-F0B7-462D-BE92-DC91236E3FB1}" type="pres">
      <dgm:prSet presAssocID="{ACC2930D-36C5-481F-AFB1-D9037075F09A}" presName="tx1" presStyleLbl="revTx" presStyleIdx="0" presStyleCnt="5"/>
      <dgm:spPr/>
    </dgm:pt>
    <dgm:pt modelId="{B54F8841-F913-4A18-AC9D-4D785B366A10}" type="pres">
      <dgm:prSet presAssocID="{ACC2930D-36C5-481F-AFB1-D9037075F09A}" presName="vert1" presStyleCnt="0"/>
      <dgm:spPr/>
    </dgm:pt>
    <dgm:pt modelId="{11C02C96-C0CA-4FF1-B0EC-0611ADF8F32C}" type="pres">
      <dgm:prSet presAssocID="{1F32F35F-6206-4F87-9D2B-6D4151A07572}" presName="thickLine" presStyleLbl="alignNode1" presStyleIdx="1" presStyleCnt="5"/>
      <dgm:spPr/>
    </dgm:pt>
    <dgm:pt modelId="{AF9ACFB7-B9E8-45E4-9378-BB8A7223346A}" type="pres">
      <dgm:prSet presAssocID="{1F32F35F-6206-4F87-9D2B-6D4151A07572}" presName="horz1" presStyleCnt="0"/>
      <dgm:spPr/>
    </dgm:pt>
    <dgm:pt modelId="{7B0B43BC-602D-4EAE-AB01-63BB2277F622}" type="pres">
      <dgm:prSet presAssocID="{1F32F35F-6206-4F87-9D2B-6D4151A07572}" presName="tx1" presStyleLbl="revTx" presStyleIdx="1" presStyleCnt="5"/>
      <dgm:spPr/>
    </dgm:pt>
    <dgm:pt modelId="{6C0C83F5-0A05-4711-B7BC-24A253C73CB4}" type="pres">
      <dgm:prSet presAssocID="{1F32F35F-6206-4F87-9D2B-6D4151A07572}" presName="vert1" presStyleCnt="0"/>
      <dgm:spPr/>
    </dgm:pt>
    <dgm:pt modelId="{96A10A47-5A07-4A6B-94A5-7FA4D70D4045}" type="pres">
      <dgm:prSet presAssocID="{923BAB55-2202-4E20-85A2-29F05B1C4124}" presName="thickLine" presStyleLbl="alignNode1" presStyleIdx="2" presStyleCnt="5"/>
      <dgm:spPr/>
    </dgm:pt>
    <dgm:pt modelId="{C99C84D7-9590-4FEB-A278-7DF50FB5C8DC}" type="pres">
      <dgm:prSet presAssocID="{923BAB55-2202-4E20-85A2-29F05B1C4124}" presName="horz1" presStyleCnt="0"/>
      <dgm:spPr/>
    </dgm:pt>
    <dgm:pt modelId="{3C1324BB-B272-43FB-B162-43ADCE97E424}" type="pres">
      <dgm:prSet presAssocID="{923BAB55-2202-4E20-85A2-29F05B1C4124}" presName="tx1" presStyleLbl="revTx" presStyleIdx="2" presStyleCnt="5"/>
      <dgm:spPr/>
    </dgm:pt>
    <dgm:pt modelId="{BE639921-2779-4B3D-9991-C9A62C2B2D03}" type="pres">
      <dgm:prSet presAssocID="{923BAB55-2202-4E20-85A2-29F05B1C4124}" presName="vert1" presStyleCnt="0"/>
      <dgm:spPr/>
    </dgm:pt>
    <dgm:pt modelId="{20354DB6-DC06-48A7-86A9-FAB6BEEA4B73}" type="pres">
      <dgm:prSet presAssocID="{14575006-1E1E-41C3-80B3-F5E0F6070A06}" presName="thickLine" presStyleLbl="alignNode1" presStyleIdx="3" presStyleCnt="5"/>
      <dgm:spPr/>
    </dgm:pt>
    <dgm:pt modelId="{8C9AE43F-5CD5-42C6-BCB3-FF7F401CECD7}" type="pres">
      <dgm:prSet presAssocID="{14575006-1E1E-41C3-80B3-F5E0F6070A06}" presName="horz1" presStyleCnt="0"/>
      <dgm:spPr/>
    </dgm:pt>
    <dgm:pt modelId="{0361B257-1219-4AD8-8EC6-774FEF82D6FA}" type="pres">
      <dgm:prSet presAssocID="{14575006-1E1E-41C3-80B3-F5E0F6070A06}" presName="tx1" presStyleLbl="revTx" presStyleIdx="3" presStyleCnt="5"/>
      <dgm:spPr/>
    </dgm:pt>
    <dgm:pt modelId="{8C1D1611-BE11-4025-8B28-33239EB4D63D}" type="pres">
      <dgm:prSet presAssocID="{14575006-1E1E-41C3-80B3-F5E0F6070A06}" presName="vert1" presStyleCnt="0"/>
      <dgm:spPr/>
    </dgm:pt>
    <dgm:pt modelId="{72FA20E8-8AC3-419C-B86A-1326985F75BE}" type="pres">
      <dgm:prSet presAssocID="{FEBA5856-046E-4EF8-90EA-5A483C0B8340}" presName="thickLine" presStyleLbl="alignNode1" presStyleIdx="4" presStyleCnt="5"/>
      <dgm:spPr/>
    </dgm:pt>
    <dgm:pt modelId="{1C3E86AE-F91A-4D74-A7AA-069E27CFBB17}" type="pres">
      <dgm:prSet presAssocID="{FEBA5856-046E-4EF8-90EA-5A483C0B8340}" presName="horz1" presStyleCnt="0"/>
      <dgm:spPr/>
    </dgm:pt>
    <dgm:pt modelId="{C44AC358-7016-44EB-93BA-99F45E32FC81}" type="pres">
      <dgm:prSet presAssocID="{FEBA5856-046E-4EF8-90EA-5A483C0B8340}" presName="tx1" presStyleLbl="revTx" presStyleIdx="4" presStyleCnt="5"/>
      <dgm:spPr/>
    </dgm:pt>
    <dgm:pt modelId="{1A7A4DC6-29F3-43EC-926A-5AD1F36129D6}" type="pres">
      <dgm:prSet presAssocID="{FEBA5856-046E-4EF8-90EA-5A483C0B8340}" presName="vert1" presStyleCnt="0"/>
      <dgm:spPr/>
    </dgm:pt>
  </dgm:ptLst>
  <dgm:cxnLst>
    <dgm:cxn modelId="{98386629-13B9-4D7A-917E-0657A3CB607B}" type="presOf" srcId="{1F32F35F-6206-4F87-9D2B-6D4151A07572}" destId="{7B0B43BC-602D-4EAE-AB01-63BB2277F622}" srcOrd="0" destOrd="0" presId="urn:microsoft.com/office/officeart/2008/layout/LinedList"/>
    <dgm:cxn modelId="{026D2C2C-9D48-4090-A99A-BF54F541246F}" type="presOf" srcId="{923BAB55-2202-4E20-85A2-29F05B1C4124}" destId="{3C1324BB-B272-43FB-B162-43ADCE97E424}" srcOrd="0" destOrd="0" presId="urn:microsoft.com/office/officeart/2008/layout/LinedList"/>
    <dgm:cxn modelId="{9AB7BF34-D5F9-41CD-9E65-3972E2566735}" srcId="{F9CD5EB4-EB4A-4FFC-9C21-95DB352FCDDC}" destId="{14575006-1E1E-41C3-80B3-F5E0F6070A06}" srcOrd="3" destOrd="0" parTransId="{88C07FE2-6028-43AB-B1AC-2A06F9C0E308}" sibTransId="{0759F1B5-76B2-4143-8918-DE84E8ED1E0B}"/>
    <dgm:cxn modelId="{EE52C037-7B6E-4F1C-AFA7-E90710764876}" srcId="{F9CD5EB4-EB4A-4FFC-9C21-95DB352FCDDC}" destId="{1F32F35F-6206-4F87-9D2B-6D4151A07572}" srcOrd="1" destOrd="0" parTransId="{D83008A3-0067-4D2F-9B40-398C0DA0386B}" sibTransId="{3517D07E-D3FF-44FB-A0C6-EBF92DF240D7}"/>
    <dgm:cxn modelId="{A20B5C3A-5EA1-4771-A091-5CD632790D96}" type="presOf" srcId="{14575006-1E1E-41C3-80B3-F5E0F6070A06}" destId="{0361B257-1219-4AD8-8EC6-774FEF82D6FA}" srcOrd="0" destOrd="0" presId="urn:microsoft.com/office/officeart/2008/layout/LinedList"/>
    <dgm:cxn modelId="{95377062-789A-4785-8B4B-148FD2100B14}" srcId="{F9CD5EB4-EB4A-4FFC-9C21-95DB352FCDDC}" destId="{923BAB55-2202-4E20-85A2-29F05B1C4124}" srcOrd="2" destOrd="0" parTransId="{EFF4E81C-4E61-4236-AB13-03615065D659}" sibTransId="{8D57EA5B-F084-4540-A8E3-94D37470E139}"/>
    <dgm:cxn modelId="{B7326D86-075B-47BD-B8BF-1C7CF6C19CBF}" type="presOf" srcId="{F9CD5EB4-EB4A-4FFC-9C21-95DB352FCDDC}" destId="{CA711BAD-F6A0-437B-93C8-5E7C003EACF7}" srcOrd="0" destOrd="0" presId="urn:microsoft.com/office/officeart/2008/layout/LinedList"/>
    <dgm:cxn modelId="{383344DC-CBC7-487E-A6E8-7FD01BB2EEEF}" srcId="{F9CD5EB4-EB4A-4FFC-9C21-95DB352FCDDC}" destId="{ACC2930D-36C5-481F-AFB1-D9037075F09A}" srcOrd="0" destOrd="0" parTransId="{B4619999-F046-45D2-856F-A75DAB120DF5}" sibTransId="{CE77CB80-7708-425E-9F82-682399893B44}"/>
    <dgm:cxn modelId="{9237DEE3-4E3A-4F00-AF56-489823E70489}" srcId="{F9CD5EB4-EB4A-4FFC-9C21-95DB352FCDDC}" destId="{FEBA5856-046E-4EF8-90EA-5A483C0B8340}" srcOrd="4" destOrd="0" parTransId="{2E62E4AD-0D9A-4207-B204-DC06C5F92D41}" sibTransId="{14FC0B86-65E8-48E4-B5AA-2C71D379FC56}"/>
    <dgm:cxn modelId="{084048E7-C9E1-41C3-A8EC-8961A89D0D31}" type="presOf" srcId="{ACC2930D-36C5-481F-AFB1-D9037075F09A}" destId="{C2668EEC-F0B7-462D-BE92-DC91236E3FB1}" srcOrd="0" destOrd="0" presId="urn:microsoft.com/office/officeart/2008/layout/LinedList"/>
    <dgm:cxn modelId="{80072CF7-2295-46B9-8ED8-4F529CB0E971}" type="presOf" srcId="{FEBA5856-046E-4EF8-90EA-5A483C0B8340}" destId="{C44AC358-7016-44EB-93BA-99F45E32FC81}" srcOrd="0" destOrd="0" presId="urn:microsoft.com/office/officeart/2008/layout/LinedList"/>
    <dgm:cxn modelId="{FBCDC3E9-325F-4D7C-A7F2-D49B86F24554}" type="presParOf" srcId="{CA711BAD-F6A0-437B-93C8-5E7C003EACF7}" destId="{FE492A20-04D3-4DCD-A99F-7180A122CDB2}" srcOrd="0" destOrd="0" presId="urn:microsoft.com/office/officeart/2008/layout/LinedList"/>
    <dgm:cxn modelId="{2FE8491B-C779-47B3-82C2-8501ABAF84D1}" type="presParOf" srcId="{CA711BAD-F6A0-437B-93C8-5E7C003EACF7}" destId="{476834BD-D357-4903-8D99-BBA1B5D1E59B}" srcOrd="1" destOrd="0" presId="urn:microsoft.com/office/officeart/2008/layout/LinedList"/>
    <dgm:cxn modelId="{5718E30A-F13E-4CE0-B684-71FEC2456B59}" type="presParOf" srcId="{476834BD-D357-4903-8D99-BBA1B5D1E59B}" destId="{C2668EEC-F0B7-462D-BE92-DC91236E3FB1}" srcOrd="0" destOrd="0" presId="urn:microsoft.com/office/officeart/2008/layout/LinedList"/>
    <dgm:cxn modelId="{BD88358E-2191-4C8D-85A5-32AB9127455D}" type="presParOf" srcId="{476834BD-D357-4903-8D99-BBA1B5D1E59B}" destId="{B54F8841-F913-4A18-AC9D-4D785B366A10}" srcOrd="1" destOrd="0" presId="urn:microsoft.com/office/officeart/2008/layout/LinedList"/>
    <dgm:cxn modelId="{0C7EA1EA-7156-40E0-8BE0-4973720B1282}" type="presParOf" srcId="{CA711BAD-F6A0-437B-93C8-5E7C003EACF7}" destId="{11C02C96-C0CA-4FF1-B0EC-0611ADF8F32C}" srcOrd="2" destOrd="0" presId="urn:microsoft.com/office/officeart/2008/layout/LinedList"/>
    <dgm:cxn modelId="{DB13C6BB-AEE9-4923-95B3-6A7A03E9BD4F}" type="presParOf" srcId="{CA711BAD-F6A0-437B-93C8-5E7C003EACF7}" destId="{AF9ACFB7-B9E8-45E4-9378-BB8A7223346A}" srcOrd="3" destOrd="0" presId="urn:microsoft.com/office/officeart/2008/layout/LinedList"/>
    <dgm:cxn modelId="{2022DCB8-4160-49C1-8290-14E38CE5FFCB}" type="presParOf" srcId="{AF9ACFB7-B9E8-45E4-9378-BB8A7223346A}" destId="{7B0B43BC-602D-4EAE-AB01-63BB2277F622}" srcOrd="0" destOrd="0" presId="urn:microsoft.com/office/officeart/2008/layout/LinedList"/>
    <dgm:cxn modelId="{7BFCDC87-DA51-47C4-A8E4-46561FA2FFB2}" type="presParOf" srcId="{AF9ACFB7-B9E8-45E4-9378-BB8A7223346A}" destId="{6C0C83F5-0A05-4711-B7BC-24A253C73CB4}" srcOrd="1" destOrd="0" presId="urn:microsoft.com/office/officeart/2008/layout/LinedList"/>
    <dgm:cxn modelId="{815A41C2-4E9E-4E2E-908C-AE919E546E3B}" type="presParOf" srcId="{CA711BAD-F6A0-437B-93C8-5E7C003EACF7}" destId="{96A10A47-5A07-4A6B-94A5-7FA4D70D4045}" srcOrd="4" destOrd="0" presId="urn:microsoft.com/office/officeart/2008/layout/LinedList"/>
    <dgm:cxn modelId="{75DE20DB-8767-43E9-9A49-FB795CAA6A41}" type="presParOf" srcId="{CA711BAD-F6A0-437B-93C8-5E7C003EACF7}" destId="{C99C84D7-9590-4FEB-A278-7DF50FB5C8DC}" srcOrd="5" destOrd="0" presId="urn:microsoft.com/office/officeart/2008/layout/LinedList"/>
    <dgm:cxn modelId="{2A1B81E5-2573-40F4-8556-FA588A6C7980}" type="presParOf" srcId="{C99C84D7-9590-4FEB-A278-7DF50FB5C8DC}" destId="{3C1324BB-B272-43FB-B162-43ADCE97E424}" srcOrd="0" destOrd="0" presId="urn:microsoft.com/office/officeart/2008/layout/LinedList"/>
    <dgm:cxn modelId="{C7043D84-5676-42C0-88C6-BB833F30739C}" type="presParOf" srcId="{C99C84D7-9590-4FEB-A278-7DF50FB5C8DC}" destId="{BE639921-2779-4B3D-9991-C9A62C2B2D03}" srcOrd="1" destOrd="0" presId="urn:microsoft.com/office/officeart/2008/layout/LinedList"/>
    <dgm:cxn modelId="{F7123A24-1E21-4502-A4D1-E036B27ED7BC}" type="presParOf" srcId="{CA711BAD-F6A0-437B-93C8-5E7C003EACF7}" destId="{20354DB6-DC06-48A7-86A9-FAB6BEEA4B73}" srcOrd="6" destOrd="0" presId="urn:microsoft.com/office/officeart/2008/layout/LinedList"/>
    <dgm:cxn modelId="{7865B579-BF1C-423B-A28D-2213381F5124}" type="presParOf" srcId="{CA711BAD-F6A0-437B-93C8-5E7C003EACF7}" destId="{8C9AE43F-5CD5-42C6-BCB3-FF7F401CECD7}" srcOrd="7" destOrd="0" presId="urn:microsoft.com/office/officeart/2008/layout/LinedList"/>
    <dgm:cxn modelId="{783CBCC1-0FD9-4D85-997C-EA5A5FD2CC63}" type="presParOf" srcId="{8C9AE43F-5CD5-42C6-BCB3-FF7F401CECD7}" destId="{0361B257-1219-4AD8-8EC6-774FEF82D6FA}" srcOrd="0" destOrd="0" presId="urn:microsoft.com/office/officeart/2008/layout/LinedList"/>
    <dgm:cxn modelId="{332A484C-9FB0-420F-A11B-EB07EA958BCB}" type="presParOf" srcId="{8C9AE43F-5CD5-42C6-BCB3-FF7F401CECD7}" destId="{8C1D1611-BE11-4025-8B28-33239EB4D63D}" srcOrd="1" destOrd="0" presId="urn:microsoft.com/office/officeart/2008/layout/LinedList"/>
    <dgm:cxn modelId="{E73DECE9-490E-403A-A551-2C92576E4C89}" type="presParOf" srcId="{CA711BAD-F6A0-437B-93C8-5E7C003EACF7}" destId="{72FA20E8-8AC3-419C-B86A-1326985F75BE}" srcOrd="8" destOrd="0" presId="urn:microsoft.com/office/officeart/2008/layout/LinedList"/>
    <dgm:cxn modelId="{74493F5E-7F69-416B-8E4A-D57F317B6E1C}" type="presParOf" srcId="{CA711BAD-F6A0-437B-93C8-5E7C003EACF7}" destId="{1C3E86AE-F91A-4D74-A7AA-069E27CFBB17}" srcOrd="9" destOrd="0" presId="urn:microsoft.com/office/officeart/2008/layout/LinedList"/>
    <dgm:cxn modelId="{0E5BD7F6-1080-433C-9E75-C5649D98DD44}" type="presParOf" srcId="{1C3E86AE-F91A-4D74-A7AA-069E27CFBB17}" destId="{C44AC358-7016-44EB-93BA-99F45E32FC81}" srcOrd="0" destOrd="0" presId="urn:microsoft.com/office/officeart/2008/layout/LinedList"/>
    <dgm:cxn modelId="{62E2C98D-94C2-44FA-A1C8-319F887EBAD6}" type="presParOf" srcId="{1C3E86AE-F91A-4D74-A7AA-069E27CFBB17}" destId="{1A7A4DC6-29F3-43EC-926A-5AD1F36129D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92A20-04D3-4DCD-A99F-7180A122CDB2}">
      <dsp:nvSpPr>
        <dsp:cNvPr id="0" name=""/>
        <dsp:cNvSpPr/>
      </dsp:nvSpPr>
      <dsp:spPr>
        <a:xfrm>
          <a:off x="0" y="539"/>
          <a:ext cx="45892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68EEC-F0B7-462D-BE92-DC91236E3FB1}">
      <dsp:nvSpPr>
        <dsp:cNvPr id="0" name=""/>
        <dsp:cNvSpPr/>
      </dsp:nvSpPr>
      <dsp:spPr>
        <a:xfrm>
          <a:off x="0" y="539"/>
          <a:ext cx="4589205" cy="883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1. Ore remediale: română, maghiară, matematică</a:t>
          </a:r>
          <a:endParaRPr lang="en-US" sz="2300" b="1" i="1" kern="1200" dirty="0"/>
        </a:p>
      </dsp:txBody>
      <dsp:txXfrm>
        <a:off x="0" y="539"/>
        <a:ext cx="4589205" cy="883181"/>
      </dsp:txXfrm>
    </dsp:sp>
    <dsp:sp modelId="{11C02C96-C0CA-4FF1-B0EC-0611ADF8F32C}">
      <dsp:nvSpPr>
        <dsp:cNvPr id="0" name=""/>
        <dsp:cNvSpPr/>
      </dsp:nvSpPr>
      <dsp:spPr>
        <a:xfrm>
          <a:off x="0" y="883721"/>
          <a:ext cx="45892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B43BC-602D-4EAE-AB01-63BB2277F622}">
      <dsp:nvSpPr>
        <dsp:cNvPr id="0" name=""/>
        <dsp:cNvSpPr/>
      </dsp:nvSpPr>
      <dsp:spPr>
        <a:xfrm>
          <a:off x="0" y="883721"/>
          <a:ext cx="4589205" cy="883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2. Activități extracurriculare:</a:t>
          </a:r>
          <a:endParaRPr lang="en-US" sz="2300" kern="1200" dirty="0"/>
        </a:p>
      </dsp:txBody>
      <dsp:txXfrm>
        <a:off x="0" y="883721"/>
        <a:ext cx="4589205" cy="883181"/>
      </dsp:txXfrm>
    </dsp:sp>
    <dsp:sp modelId="{96A10A47-5A07-4A6B-94A5-7FA4D70D4045}">
      <dsp:nvSpPr>
        <dsp:cNvPr id="0" name=""/>
        <dsp:cNvSpPr/>
      </dsp:nvSpPr>
      <dsp:spPr>
        <a:xfrm>
          <a:off x="0" y="1766903"/>
          <a:ext cx="45892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324BB-B272-43FB-B162-43ADCE97E424}">
      <dsp:nvSpPr>
        <dsp:cNvPr id="0" name=""/>
        <dsp:cNvSpPr/>
      </dsp:nvSpPr>
      <dsp:spPr>
        <a:xfrm>
          <a:off x="0" y="1766903"/>
          <a:ext cx="4589205" cy="883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”Sport cu familia mea”</a:t>
          </a:r>
          <a:endParaRPr lang="en-US" sz="2300" kern="1200" dirty="0"/>
        </a:p>
      </dsp:txBody>
      <dsp:txXfrm>
        <a:off x="0" y="1766903"/>
        <a:ext cx="4589205" cy="883181"/>
      </dsp:txXfrm>
    </dsp:sp>
    <dsp:sp modelId="{20354DB6-DC06-48A7-86A9-FAB6BEEA4B73}">
      <dsp:nvSpPr>
        <dsp:cNvPr id="0" name=""/>
        <dsp:cNvSpPr/>
      </dsp:nvSpPr>
      <dsp:spPr>
        <a:xfrm>
          <a:off x="0" y="2650084"/>
          <a:ext cx="45892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1B257-1219-4AD8-8EC6-774FEF82D6FA}">
      <dsp:nvSpPr>
        <dsp:cNvPr id="0" name=""/>
        <dsp:cNvSpPr/>
      </dsp:nvSpPr>
      <dsp:spPr>
        <a:xfrm>
          <a:off x="0" y="2650084"/>
          <a:ext cx="4589205" cy="883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”Cartea, prietena mea”</a:t>
          </a:r>
          <a:endParaRPr lang="en-US" sz="2300" kern="1200" dirty="0"/>
        </a:p>
      </dsp:txBody>
      <dsp:txXfrm>
        <a:off x="0" y="2650084"/>
        <a:ext cx="4589205" cy="883181"/>
      </dsp:txXfrm>
    </dsp:sp>
    <dsp:sp modelId="{72FA20E8-8AC3-419C-B86A-1326985F75BE}">
      <dsp:nvSpPr>
        <dsp:cNvPr id="0" name=""/>
        <dsp:cNvSpPr/>
      </dsp:nvSpPr>
      <dsp:spPr>
        <a:xfrm>
          <a:off x="0" y="3533266"/>
          <a:ext cx="45892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AC358-7016-44EB-93BA-99F45E32FC81}">
      <dsp:nvSpPr>
        <dsp:cNvPr id="0" name=""/>
        <dsp:cNvSpPr/>
      </dsp:nvSpPr>
      <dsp:spPr>
        <a:xfrm>
          <a:off x="0" y="3533266"/>
          <a:ext cx="4589205" cy="883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”Pași mici pentru o planetă mare și curată”</a:t>
          </a:r>
          <a:endParaRPr lang="en-US" sz="2300" kern="1200" dirty="0"/>
        </a:p>
      </dsp:txBody>
      <dsp:txXfrm>
        <a:off x="0" y="3533266"/>
        <a:ext cx="4589205" cy="883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0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8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0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6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7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73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9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2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8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7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2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0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78000">
              <a:srgbClr val="F7C1B8"/>
            </a:gs>
            <a:gs pos="68000">
              <a:srgbClr val="F7C1B8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8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15" r:id="rId6"/>
    <p:sldLayoutId id="2147483711" r:id="rId7"/>
    <p:sldLayoutId id="2147483712" r:id="rId8"/>
    <p:sldLayoutId id="2147483713" r:id="rId9"/>
    <p:sldLayoutId id="2147483714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aggi-usa.it/bus-turistico-new-york/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C95263A-1985-2353-9C52-F8F92F87B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86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64680660-7E23-4F0F-A679-BF913E94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 hidden="1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29063-BA83-43EF-7734-F6D2001C6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647" y="1786448"/>
            <a:ext cx="6685935" cy="502053"/>
          </a:xfrm>
        </p:spPr>
        <p:txBody>
          <a:bodyPr anchor="t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u="sng" dirty="0">
                <a:solidFill>
                  <a:srgbClr val="FFFFFF"/>
                </a:solidFill>
              </a:rPr>
              <a:t>~PROIECT PNRAS LOPADEA NOU</a:t>
            </a:r>
            <a:r>
              <a:rPr lang="ro-RO" sz="2800" i="1" u="sng" dirty="0">
                <a:solidFill>
                  <a:srgbClr val="FFFFFF"/>
                </a:solidFill>
              </a:rPr>
              <a:t>Ă</a:t>
            </a:r>
            <a:r>
              <a:rPr lang="en-US" sz="2800" i="1" u="sng" dirty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289D0-EADA-DA06-A9BE-18C0586FF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9926" y="5185593"/>
            <a:ext cx="4734586" cy="504825"/>
          </a:xfrm>
        </p:spPr>
        <p:txBody>
          <a:bodyPr>
            <a:normAutofit/>
          </a:bodyPr>
          <a:lstStyle/>
          <a:p>
            <a:r>
              <a:rPr lang="ro-RO" sz="2000" i="1" dirty="0">
                <a:solidFill>
                  <a:srgbClr val="FFFFFF"/>
                </a:solidFill>
              </a:rPr>
              <a:t>Echipa de management, Lopadea Nouă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13" name="Graphic 13" hidden="1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5" name="Graphic 12" hidden="1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7" name="Graphic 15" hidden="1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cxnSp>
        <p:nvCxnSpPr>
          <p:cNvPr id="19" name="Straight Connector 18" hidden="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 hidden="1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23" name="Graphic 23" hidden="1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25" name="Graphic 21" hidden="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305583BE-4338-D4D5-A98F-20E4DA4E0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26" y="9986"/>
            <a:ext cx="8055790" cy="998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417D6-25B4-3675-3076-0F556B4A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98" y="6410263"/>
            <a:ext cx="4734586" cy="447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F7DF54-9256-336C-D6B4-3A6794B1E3EC}"/>
              </a:ext>
            </a:extLst>
          </p:cNvPr>
          <p:cNvSpPr txBox="1"/>
          <p:nvPr/>
        </p:nvSpPr>
        <p:spPr>
          <a:xfrm>
            <a:off x="160647" y="2648424"/>
            <a:ext cx="60271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Schema de Granturi: Programul Național pentru Reducerea Abandonului Școlar</a:t>
            </a:r>
            <a:endParaRPr lang="ro-RO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Beneficiar: Şcoala Gimnazială Lopadea Nouă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Titlul proiectului: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“</a:t>
            </a:r>
            <a:r>
              <a:rPr lang="ro-RO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Plan de remediere a abandonului școlar la Școala Gimnazială Lopadea Nouă”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Contract de finanțare ISJ Alba/Nr. 6463/27.09.2022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Cod proiect: F-PNRAS-1-2022-2389</a:t>
            </a:r>
            <a:r>
              <a:rPr lang="ro-RO" sz="18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		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09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4B78-D93F-43FF-14D1-F02BDD53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179"/>
          </a:xfrm>
        </p:spPr>
        <p:txBody>
          <a:bodyPr>
            <a:normAutofit fontScale="90000"/>
          </a:bodyPr>
          <a:lstStyle/>
          <a:p>
            <a:r>
              <a:rPr lang="en-US" b="1" i="1" u="sng" dirty="0" err="1"/>
              <a:t>Indicatori</a:t>
            </a:r>
            <a:r>
              <a:rPr lang="en-US" b="1" i="1" u="sng" dirty="0"/>
              <a:t> de </a:t>
            </a:r>
            <a:r>
              <a:rPr lang="en-US" b="1" i="1" u="sng" dirty="0" err="1"/>
              <a:t>rezultat</a:t>
            </a:r>
            <a:r>
              <a:rPr lang="en-US" b="1" i="1" u="sng" dirty="0"/>
              <a:t> dup</a:t>
            </a:r>
            <a:r>
              <a:rPr lang="ro-RO" b="1" i="1" u="sng" dirty="0"/>
              <a:t>ă primul an</a:t>
            </a:r>
            <a:endParaRPr lang="en-US" b="1" i="1" u="sng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28C0DE-D772-926E-BB8D-FBA96D4135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110559"/>
            <a:ext cx="7498656" cy="4803223"/>
          </a:xfrm>
          <a:custGeom>
            <a:avLst/>
            <a:gdLst>
              <a:gd name="connsiteX0" fmla="*/ 0 w 7498656"/>
              <a:gd name="connsiteY0" fmla="*/ 0 h 4803223"/>
              <a:gd name="connsiteX1" fmla="*/ 426847 w 7498656"/>
              <a:gd name="connsiteY1" fmla="*/ 0 h 4803223"/>
              <a:gd name="connsiteX2" fmla="*/ 928680 w 7498656"/>
              <a:gd name="connsiteY2" fmla="*/ 0 h 4803223"/>
              <a:gd name="connsiteX3" fmla="*/ 1505499 w 7498656"/>
              <a:gd name="connsiteY3" fmla="*/ 0 h 4803223"/>
              <a:gd name="connsiteX4" fmla="*/ 2082319 w 7498656"/>
              <a:gd name="connsiteY4" fmla="*/ 0 h 4803223"/>
              <a:gd name="connsiteX5" fmla="*/ 2509166 w 7498656"/>
              <a:gd name="connsiteY5" fmla="*/ 0 h 4803223"/>
              <a:gd name="connsiteX6" fmla="*/ 3160972 w 7498656"/>
              <a:gd name="connsiteY6" fmla="*/ 0 h 4803223"/>
              <a:gd name="connsiteX7" fmla="*/ 3812778 w 7498656"/>
              <a:gd name="connsiteY7" fmla="*/ 0 h 4803223"/>
              <a:gd name="connsiteX8" fmla="*/ 4314611 w 7498656"/>
              <a:gd name="connsiteY8" fmla="*/ 0 h 4803223"/>
              <a:gd name="connsiteX9" fmla="*/ 4966418 w 7498656"/>
              <a:gd name="connsiteY9" fmla="*/ 0 h 4803223"/>
              <a:gd name="connsiteX10" fmla="*/ 5318278 w 7498656"/>
              <a:gd name="connsiteY10" fmla="*/ 0 h 4803223"/>
              <a:gd name="connsiteX11" fmla="*/ 5670138 w 7498656"/>
              <a:gd name="connsiteY11" fmla="*/ 0 h 4803223"/>
              <a:gd name="connsiteX12" fmla="*/ 6321944 w 7498656"/>
              <a:gd name="connsiteY12" fmla="*/ 0 h 4803223"/>
              <a:gd name="connsiteX13" fmla="*/ 6898764 w 7498656"/>
              <a:gd name="connsiteY13" fmla="*/ 0 h 4803223"/>
              <a:gd name="connsiteX14" fmla="*/ 7498656 w 7498656"/>
              <a:gd name="connsiteY14" fmla="*/ 0 h 4803223"/>
              <a:gd name="connsiteX15" fmla="*/ 7498656 w 7498656"/>
              <a:gd name="connsiteY15" fmla="*/ 629756 h 4803223"/>
              <a:gd name="connsiteX16" fmla="*/ 7498656 w 7498656"/>
              <a:gd name="connsiteY16" fmla="*/ 1067383 h 4803223"/>
              <a:gd name="connsiteX17" fmla="*/ 7498656 w 7498656"/>
              <a:gd name="connsiteY17" fmla="*/ 1697139 h 4803223"/>
              <a:gd name="connsiteX18" fmla="*/ 7498656 w 7498656"/>
              <a:gd name="connsiteY18" fmla="*/ 2326895 h 4803223"/>
              <a:gd name="connsiteX19" fmla="*/ 7498656 w 7498656"/>
              <a:gd name="connsiteY19" fmla="*/ 2812554 h 4803223"/>
              <a:gd name="connsiteX20" fmla="*/ 7498656 w 7498656"/>
              <a:gd name="connsiteY20" fmla="*/ 3202149 h 4803223"/>
              <a:gd name="connsiteX21" fmla="*/ 7498656 w 7498656"/>
              <a:gd name="connsiteY21" fmla="*/ 3591743 h 4803223"/>
              <a:gd name="connsiteX22" fmla="*/ 7498656 w 7498656"/>
              <a:gd name="connsiteY22" fmla="*/ 4221499 h 4803223"/>
              <a:gd name="connsiteX23" fmla="*/ 7498656 w 7498656"/>
              <a:gd name="connsiteY23" fmla="*/ 4803223 h 4803223"/>
              <a:gd name="connsiteX24" fmla="*/ 6921836 w 7498656"/>
              <a:gd name="connsiteY24" fmla="*/ 4803223 h 4803223"/>
              <a:gd name="connsiteX25" fmla="*/ 6420003 w 7498656"/>
              <a:gd name="connsiteY25" fmla="*/ 4803223 h 4803223"/>
              <a:gd name="connsiteX26" fmla="*/ 6068143 w 7498656"/>
              <a:gd name="connsiteY26" fmla="*/ 4803223 h 4803223"/>
              <a:gd name="connsiteX27" fmla="*/ 5491323 w 7498656"/>
              <a:gd name="connsiteY27" fmla="*/ 4803223 h 4803223"/>
              <a:gd name="connsiteX28" fmla="*/ 5064477 w 7498656"/>
              <a:gd name="connsiteY28" fmla="*/ 4803223 h 4803223"/>
              <a:gd name="connsiteX29" fmla="*/ 4412671 w 7498656"/>
              <a:gd name="connsiteY29" fmla="*/ 4803223 h 4803223"/>
              <a:gd name="connsiteX30" fmla="*/ 3760864 w 7498656"/>
              <a:gd name="connsiteY30" fmla="*/ 4803223 h 4803223"/>
              <a:gd name="connsiteX31" fmla="*/ 3109058 w 7498656"/>
              <a:gd name="connsiteY31" fmla="*/ 4803223 h 4803223"/>
              <a:gd name="connsiteX32" fmla="*/ 2532238 w 7498656"/>
              <a:gd name="connsiteY32" fmla="*/ 4803223 h 4803223"/>
              <a:gd name="connsiteX33" fmla="*/ 1805446 w 7498656"/>
              <a:gd name="connsiteY33" fmla="*/ 4803223 h 4803223"/>
              <a:gd name="connsiteX34" fmla="*/ 1378599 w 7498656"/>
              <a:gd name="connsiteY34" fmla="*/ 4803223 h 4803223"/>
              <a:gd name="connsiteX35" fmla="*/ 801779 w 7498656"/>
              <a:gd name="connsiteY35" fmla="*/ 4803223 h 4803223"/>
              <a:gd name="connsiteX36" fmla="*/ 0 w 7498656"/>
              <a:gd name="connsiteY36" fmla="*/ 4803223 h 4803223"/>
              <a:gd name="connsiteX37" fmla="*/ 0 w 7498656"/>
              <a:gd name="connsiteY37" fmla="*/ 4221499 h 4803223"/>
              <a:gd name="connsiteX38" fmla="*/ 0 w 7498656"/>
              <a:gd name="connsiteY38" fmla="*/ 3687808 h 4803223"/>
              <a:gd name="connsiteX39" fmla="*/ 0 w 7498656"/>
              <a:gd name="connsiteY39" fmla="*/ 3154116 h 4803223"/>
              <a:gd name="connsiteX40" fmla="*/ 0 w 7498656"/>
              <a:gd name="connsiteY40" fmla="*/ 2764522 h 4803223"/>
              <a:gd name="connsiteX41" fmla="*/ 0 w 7498656"/>
              <a:gd name="connsiteY41" fmla="*/ 2182798 h 4803223"/>
              <a:gd name="connsiteX42" fmla="*/ 0 w 7498656"/>
              <a:gd name="connsiteY42" fmla="*/ 1649107 h 4803223"/>
              <a:gd name="connsiteX43" fmla="*/ 0 w 7498656"/>
              <a:gd name="connsiteY43" fmla="*/ 1259512 h 4803223"/>
              <a:gd name="connsiteX44" fmla="*/ 0 w 7498656"/>
              <a:gd name="connsiteY44" fmla="*/ 725820 h 4803223"/>
              <a:gd name="connsiteX45" fmla="*/ 0 w 7498656"/>
              <a:gd name="connsiteY45" fmla="*/ 0 h 480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98656" h="4803223" fill="none" extrusionOk="0">
                <a:moveTo>
                  <a:pt x="0" y="0"/>
                </a:moveTo>
                <a:cubicBezTo>
                  <a:pt x="136033" y="-14645"/>
                  <a:pt x="252034" y="3076"/>
                  <a:pt x="426847" y="0"/>
                </a:cubicBezTo>
                <a:cubicBezTo>
                  <a:pt x="601660" y="-3076"/>
                  <a:pt x="827263" y="55849"/>
                  <a:pt x="928680" y="0"/>
                </a:cubicBezTo>
                <a:cubicBezTo>
                  <a:pt x="1030097" y="-55849"/>
                  <a:pt x="1268197" y="43759"/>
                  <a:pt x="1505499" y="0"/>
                </a:cubicBezTo>
                <a:cubicBezTo>
                  <a:pt x="1742801" y="-43759"/>
                  <a:pt x="1847718" y="45010"/>
                  <a:pt x="2082319" y="0"/>
                </a:cubicBezTo>
                <a:cubicBezTo>
                  <a:pt x="2316920" y="-45010"/>
                  <a:pt x="2400895" y="35480"/>
                  <a:pt x="2509166" y="0"/>
                </a:cubicBezTo>
                <a:cubicBezTo>
                  <a:pt x="2617437" y="-35480"/>
                  <a:pt x="2970556" y="25857"/>
                  <a:pt x="3160972" y="0"/>
                </a:cubicBezTo>
                <a:cubicBezTo>
                  <a:pt x="3351388" y="-25857"/>
                  <a:pt x="3607225" y="34193"/>
                  <a:pt x="3812778" y="0"/>
                </a:cubicBezTo>
                <a:cubicBezTo>
                  <a:pt x="4018331" y="-34193"/>
                  <a:pt x="4117835" y="8136"/>
                  <a:pt x="4314611" y="0"/>
                </a:cubicBezTo>
                <a:cubicBezTo>
                  <a:pt x="4511387" y="-8136"/>
                  <a:pt x="4755787" y="32407"/>
                  <a:pt x="4966418" y="0"/>
                </a:cubicBezTo>
                <a:cubicBezTo>
                  <a:pt x="5177049" y="-32407"/>
                  <a:pt x="5210568" y="27076"/>
                  <a:pt x="5318278" y="0"/>
                </a:cubicBezTo>
                <a:cubicBezTo>
                  <a:pt x="5425988" y="-27076"/>
                  <a:pt x="5554100" y="4441"/>
                  <a:pt x="5670138" y="0"/>
                </a:cubicBezTo>
                <a:cubicBezTo>
                  <a:pt x="5786176" y="-4441"/>
                  <a:pt x="6168536" y="4094"/>
                  <a:pt x="6321944" y="0"/>
                </a:cubicBezTo>
                <a:cubicBezTo>
                  <a:pt x="6475352" y="-4094"/>
                  <a:pt x="6633142" y="14721"/>
                  <a:pt x="6898764" y="0"/>
                </a:cubicBezTo>
                <a:cubicBezTo>
                  <a:pt x="7164386" y="-14721"/>
                  <a:pt x="7241651" y="38121"/>
                  <a:pt x="7498656" y="0"/>
                </a:cubicBezTo>
                <a:cubicBezTo>
                  <a:pt x="7516419" y="209133"/>
                  <a:pt x="7431899" y="496471"/>
                  <a:pt x="7498656" y="629756"/>
                </a:cubicBezTo>
                <a:cubicBezTo>
                  <a:pt x="7565413" y="763041"/>
                  <a:pt x="7457761" y="932890"/>
                  <a:pt x="7498656" y="1067383"/>
                </a:cubicBezTo>
                <a:cubicBezTo>
                  <a:pt x="7539551" y="1201876"/>
                  <a:pt x="7462449" y="1557110"/>
                  <a:pt x="7498656" y="1697139"/>
                </a:cubicBezTo>
                <a:cubicBezTo>
                  <a:pt x="7534863" y="1837168"/>
                  <a:pt x="7478849" y="2074730"/>
                  <a:pt x="7498656" y="2326895"/>
                </a:cubicBezTo>
                <a:cubicBezTo>
                  <a:pt x="7518463" y="2579060"/>
                  <a:pt x="7441646" y="2638650"/>
                  <a:pt x="7498656" y="2812554"/>
                </a:cubicBezTo>
                <a:cubicBezTo>
                  <a:pt x="7555666" y="2986458"/>
                  <a:pt x="7492860" y="3032125"/>
                  <a:pt x="7498656" y="3202149"/>
                </a:cubicBezTo>
                <a:cubicBezTo>
                  <a:pt x="7504452" y="3372173"/>
                  <a:pt x="7497818" y="3412399"/>
                  <a:pt x="7498656" y="3591743"/>
                </a:cubicBezTo>
                <a:cubicBezTo>
                  <a:pt x="7499494" y="3771087"/>
                  <a:pt x="7459773" y="4049439"/>
                  <a:pt x="7498656" y="4221499"/>
                </a:cubicBezTo>
                <a:cubicBezTo>
                  <a:pt x="7537539" y="4393559"/>
                  <a:pt x="7448095" y="4683348"/>
                  <a:pt x="7498656" y="4803223"/>
                </a:cubicBezTo>
                <a:cubicBezTo>
                  <a:pt x="7245347" y="4866007"/>
                  <a:pt x="7058960" y="4757662"/>
                  <a:pt x="6921836" y="4803223"/>
                </a:cubicBezTo>
                <a:cubicBezTo>
                  <a:pt x="6784712" y="4848784"/>
                  <a:pt x="6548019" y="4775324"/>
                  <a:pt x="6420003" y="4803223"/>
                </a:cubicBezTo>
                <a:cubicBezTo>
                  <a:pt x="6291987" y="4831122"/>
                  <a:pt x="6178187" y="4777253"/>
                  <a:pt x="6068143" y="4803223"/>
                </a:cubicBezTo>
                <a:cubicBezTo>
                  <a:pt x="5958099" y="4829193"/>
                  <a:pt x="5648200" y="4738675"/>
                  <a:pt x="5491323" y="4803223"/>
                </a:cubicBezTo>
                <a:cubicBezTo>
                  <a:pt x="5334446" y="4867771"/>
                  <a:pt x="5253165" y="4766814"/>
                  <a:pt x="5064477" y="4803223"/>
                </a:cubicBezTo>
                <a:cubicBezTo>
                  <a:pt x="4875789" y="4839632"/>
                  <a:pt x="4655964" y="4803109"/>
                  <a:pt x="4412671" y="4803223"/>
                </a:cubicBezTo>
                <a:cubicBezTo>
                  <a:pt x="4169378" y="4803337"/>
                  <a:pt x="3933062" y="4790441"/>
                  <a:pt x="3760864" y="4803223"/>
                </a:cubicBezTo>
                <a:cubicBezTo>
                  <a:pt x="3588666" y="4816005"/>
                  <a:pt x="3317118" y="4753106"/>
                  <a:pt x="3109058" y="4803223"/>
                </a:cubicBezTo>
                <a:cubicBezTo>
                  <a:pt x="2900998" y="4853340"/>
                  <a:pt x="2714971" y="4749372"/>
                  <a:pt x="2532238" y="4803223"/>
                </a:cubicBezTo>
                <a:cubicBezTo>
                  <a:pt x="2349505" y="4857074"/>
                  <a:pt x="2103544" y="4799651"/>
                  <a:pt x="1805446" y="4803223"/>
                </a:cubicBezTo>
                <a:cubicBezTo>
                  <a:pt x="1507348" y="4806795"/>
                  <a:pt x="1554375" y="4785072"/>
                  <a:pt x="1378599" y="4803223"/>
                </a:cubicBezTo>
                <a:cubicBezTo>
                  <a:pt x="1202823" y="4821374"/>
                  <a:pt x="941521" y="4738024"/>
                  <a:pt x="801779" y="4803223"/>
                </a:cubicBezTo>
                <a:cubicBezTo>
                  <a:pt x="662037" y="4868422"/>
                  <a:pt x="249129" y="4786096"/>
                  <a:pt x="0" y="4803223"/>
                </a:cubicBezTo>
                <a:cubicBezTo>
                  <a:pt x="-52988" y="4570736"/>
                  <a:pt x="52853" y="4424425"/>
                  <a:pt x="0" y="4221499"/>
                </a:cubicBezTo>
                <a:cubicBezTo>
                  <a:pt x="-52853" y="4018573"/>
                  <a:pt x="5315" y="3861823"/>
                  <a:pt x="0" y="3687808"/>
                </a:cubicBezTo>
                <a:cubicBezTo>
                  <a:pt x="-5315" y="3513793"/>
                  <a:pt x="28105" y="3387939"/>
                  <a:pt x="0" y="3154116"/>
                </a:cubicBezTo>
                <a:cubicBezTo>
                  <a:pt x="-28105" y="2920293"/>
                  <a:pt x="2136" y="2918239"/>
                  <a:pt x="0" y="2764522"/>
                </a:cubicBezTo>
                <a:cubicBezTo>
                  <a:pt x="-2136" y="2610805"/>
                  <a:pt x="64343" y="2345845"/>
                  <a:pt x="0" y="2182798"/>
                </a:cubicBezTo>
                <a:cubicBezTo>
                  <a:pt x="-64343" y="2019751"/>
                  <a:pt x="56960" y="1835015"/>
                  <a:pt x="0" y="1649107"/>
                </a:cubicBezTo>
                <a:cubicBezTo>
                  <a:pt x="-56960" y="1463199"/>
                  <a:pt x="8407" y="1407890"/>
                  <a:pt x="0" y="1259512"/>
                </a:cubicBezTo>
                <a:cubicBezTo>
                  <a:pt x="-8407" y="1111134"/>
                  <a:pt x="22764" y="890667"/>
                  <a:pt x="0" y="725820"/>
                </a:cubicBezTo>
                <a:cubicBezTo>
                  <a:pt x="-22764" y="560973"/>
                  <a:pt x="786" y="153740"/>
                  <a:pt x="0" y="0"/>
                </a:cubicBezTo>
                <a:close/>
              </a:path>
              <a:path w="7498656" h="4803223" stroke="0" extrusionOk="0">
                <a:moveTo>
                  <a:pt x="0" y="0"/>
                </a:moveTo>
                <a:cubicBezTo>
                  <a:pt x="147060" y="-17217"/>
                  <a:pt x="198845" y="14115"/>
                  <a:pt x="351860" y="0"/>
                </a:cubicBezTo>
                <a:cubicBezTo>
                  <a:pt x="504875" y="-14115"/>
                  <a:pt x="804213" y="48323"/>
                  <a:pt x="1078653" y="0"/>
                </a:cubicBezTo>
                <a:cubicBezTo>
                  <a:pt x="1353093" y="-48323"/>
                  <a:pt x="1342157" y="31138"/>
                  <a:pt x="1505499" y="0"/>
                </a:cubicBezTo>
                <a:cubicBezTo>
                  <a:pt x="1668841" y="-31138"/>
                  <a:pt x="1967329" y="76632"/>
                  <a:pt x="2232292" y="0"/>
                </a:cubicBezTo>
                <a:cubicBezTo>
                  <a:pt x="2497255" y="-76632"/>
                  <a:pt x="2465028" y="43355"/>
                  <a:pt x="2659139" y="0"/>
                </a:cubicBezTo>
                <a:cubicBezTo>
                  <a:pt x="2853250" y="-43355"/>
                  <a:pt x="2855051" y="34173"/>
                  <a:pt x="3010999" y="0"/>
                </a:cubicBezTo>
                <a:cubicBezTo>
                  <a:pt x="3166947" y="-34173"/>
                  <a:pt x="3329355" y="6764"/>
                  <a:pt x="3437845" y="0"/>
                </a:cubicBezTo>
                <a:cubicBezTo>
                  <a:pt x="3546335" y="-6764"/>
                  <a:pt x="3893555" y="54073"/>
                  <a:pt x="4164638" y="0"/>
                </a:cubicBezTo>
                <a:cubicBezTo>
                  <a:pt x="4435721" y="-54073"/>
                  <a:pt x="4381181" y="40855"/>
                  <a:pt x="4516498" y="0"/>
                </a:cubicBezTo>
                <a:cubicBezTo>
                  <a:pt x="4651815" y="-40855"/>
                  <a:pt x="4797292" y="45255"/>
                  <a:pt x="4943345" y="0"/>
                </a:cubicBezTo>
                <a:cubicBezTo>
                  <a:pt x="5089398" y="-45255"/>
                  <a:pt x="5130128" y="23891"/>
                  <a:pt x="5295205" y="0"/>
                </a:cubicBezTo>
                <a:cubicBezTo>
                  <a:pt x="5460282" y="-23891"/>
                  <a:pt x="5805603" y="15272"/>
                  <a:pt x="5947011" y="0"/>
                </a:cubicBezTo>
                <a:cubicBezTo>
                  <a:pt x="6088419" y="-15272"/>
                  <a:pt x="6210718" y="12893"/>
                  <a:pt x="6298871" y="0"/>
                </a:cubicBezTo>
                <a:cubicBezTo>
                  <a:pt x="6387024" y="-12893"/>
                  <a:pt x="6674735" y="23195"/>
                  <a:pt x="6875691" y="0"/>
                </a:cubicBezTo>
                <a:cubicBezTo>
                  <a:pt x="7076647" y="-23195"/>
                  <a:pt x="7269520" y="710"/>
                  <a:pt x="7498656" y="0"/>
                </a:cubicBezTo>
                <a:cubicBezTo>
                  <a:pt x="7505314" y="176856"/>
                  <a:pt x="7497489" y="241609"/>
                  <a:pt x="7498656" y="389595"/>
                </a:cubicBezTo>
                <a:cubicBezTo>
                  <a:pt x="7499823" y="537581"/>
                  <a:pt x="7457950" y="744378"/>
                  <a:pt x="7498656" y="971318"/>
                </a:cubicBezTo>
                <a:cubicBezTo>
                  <a:pt x="7539362" y="1198258"/>
                  <a:pt x="7488795" y="1301760"/>
                  <a:pt x="7498656" y="1553042"/>
                </a:cubicBezTo>
                <a:cubicBezTo>
                  <a:pt x="7508517" y="1804324"/>
                  <a:pt x="7496245" y="1838600"/>
                  <a:pt x="7498656" y="2086734"/>
                </a:cubicBezTo>
                <a:cubicBezTo>
                  <a:pt x="7501067" y="2334868"/>
                  <a:pt x="7488089" y="2396756"/>
                  <a:pt x="7498656" y="2668457"/>
                </a:cubicBezTo>
                <a:cubicBezTo>
                  <a:pt x="7509223" y="2940158"/>
                  <a:pt x="7447858" y="3120600"/>
                  <a:pt x="7498656" y="3298213"/>
                </a:cubicBezTo>
                <a:cubicBezTo>
                  <a:pt x="7549454" y="3475826"/>
                  <a:pt x="7483985" y="3785527"/>
                  <a:pt x="7498656" y="3927969"/>
                </a:cubicBezTo>
                <a:cubicBezTo>
                  <a:pt x="7513327" y="4070411"/>
                  <a:pt x="7485241" y="4379576"/>
                  <a:pt x="7498656" y="4803223"/>
                </a:cubicBezTo>
                <a:cubicBezTo>
                  <a:pt x="7325540" y="4820337"/>
                  <a:pt x="7287324" y="4784015"/>
                  <a:pt x="7146796" y="4803223"/>
                </a:cubicBezTo>
                <a:cubicBezTo>
                  <a:pt x="7006268" y="4822431"/>
                  <a:pt x="6706752" y="4737243"/>
                  <a:pt x="6494990" y="4803223"/>
                </a:cubicBezTo>
                <a:cubicBezTo>
                  <a:pt x="6283228" y="4869203"/>
                  <a:pt x="6245007" y="4774913"/>
                  <a:pt x="6143130" y="4803223"/>
                </a:cubicBezTo>
                <a:cubicBezTo>
                  <a:pt x="6041253" y="4831533"/>
                  <a:pt x="5645461" y="4797747"/>
                  <a:pt x="5416337" y="4803223"/>
                </a:cubicBezTo>
                <a:cubicBezTo>
                  <a:pt x="5187213" y="4808699"/>
                  <a:pt x="5235261" y="4761738"/>
                  <a:pt x="5064477" y="4803223"/>
                </a:cubicBezTo>
                <a:cubicBezTo>
                  <a:pt x="4893693" y="4844708"/>
                  <a:pt x="4613536" y="4745768"/>
                  <a:pt x="4337684" y="4803223"/>
                </a:cubicBezTo>
                <a:cubicBezTo>
                  <a:pt x="4061832" y="4860678"/>
                  <a:pt x="4032626" y="4776011"/>
                  <a:pt x="3835851" y="4803223"/>
                </a:cubicBezTo>
                <a:cubicBezTo>
                  <a:pt x="3639076" y="4830435"/>
                  <a:pt x="3637884" y="4784569"/>
                  <a:pt x="3483991" y="4803223"/>
                </a:cubicBezTo>
                <a:cubicBezTo>
                  <a:pt x="3330098" y="4821877"/>
                  <a:pt x="3059079" y="4720435"/>
                  <a:pt x="2757198" y="4803223"/>
                </a:cubicBezTo>
                <a:cubicBezTo>
                  <a:pt x="2455317" y="4886011"/>
                  <a:pt x="2524012" y="4793590"/>
                  <a:pt x="2405338" y="4803223"/>
                </a:cubicBezTo>
                <a:cubicBezTo>
                  <a:pt x="2286664" y="4812856"/>
                  <a:pt x="1965685" y="4765237"/>
                  <a:pt x="1678545" y="4803223"/>
                </a:cubicBezTo>
                <a:cubicBezTo>
                  <a:pt x="1391405" y="4841209"/>
                  <a:pt x="1265049" y="4740997"/>
                  <a:pt x="1026739" y="4803223"/>
                </a:cubicBezTo>
                <a:cubicBezTo>
                  <a:pt x="788429" y="4865449"/>
                  <a:pt x="306831" y="4684994"/>
                  <a:pt x="0" y="4803223"/>
                </a:cubicBezTo>
                <a:cubicBezTo>
                  <a:pt x="-6628" y="4673996"/>
                  <a:pt x="61990" y="4376460"/>
                  <a:pt x="0" y="4269532"/>
                </a:cubicBezTo>
                <a:cubicBezTo>
                  <a:pt x="-61990" y="4162604"/>
                  <a:pt x="21245" y="3828601"/>
                  <a:pt x="0" y="3687808"/>
                </a:cubicBezTo>
                <a:cubicBezTo>
                  <a:pt x="-21245" y="3547015"/>
                  <a:pt x="27476" y="3411242"/>
                  <a:pt x="0" y="3202149"/>
                </a:cubicBezTo>
                <a:cubicBezTo>
                  <a:pt x="-27476" y="2993056"/>
                  <a:pt x="29760" y="2948994"/>
                  <a:pt x="0" y="2812554"/>
                </a:cubicBezTo>
                <a:cubicBezTo>
                  <a:pt x="-29760" y="2676114"/>
                  <a:pt x="52397" y="2465897"/>
                  <a:pt x="0" y="2374927"/>
                </a:cubicBezTo>
                <a:cubicBezTo>
                  <a:pt x="-52397" y="2283957"/>
                  <a:pt x="20690" y="1980410"/>
                  <a:pt x="0" y="1745171"/>
                </a:cubicBezTo>
                <a:cubicBezTo>
                  <a:pt x="-20690" y="1509932"/>
                  <a:pt x="8402" y="1513164"/>
                  <a:pt x="0" y="1355576"/>
                </a:cubicBezTo>
                <a:cubicBezTo>
                  <a:pt x="-8402" y="1197988"/>
                  <a:pt x="43925" y="1092119"/>
                  <a:pt x="0" y="917949"/>
                </a:cubicBezTo>
                <a:cubicBezTo>
                  <a:pt x="-43925" y="743779"/>
                  <a:pt x="13972" y="357249"/>
                  <a:pt x="0" y="0"/>
                </a:cubicBezTo>
                <a:close/>
              </a:path>
            </a:pathLst>
          </a:custGeom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4125447298"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9DD43-CE3B-0CAA-EDF4-BB4342A6D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7348" y="1110559"/>
            <a:ext cx="1500382" cy="1341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An </a:t>
            </a:r>
            <a:r>
              <a:rPr lang="ro-RO" sz="2000" dirty="0"/>
              <a:t>școlar 2022-2023:</a:t>
            </a:r>
          </a:p>
          <a:p>
            <a:pPr marL="0" indent="0">
              <a:buNone/>
            </a:pPr>
            <a:r>
              <a:rPr lang="en-US" sz="1800" dirty="0"/>
              <a:t>1</a:t>
            </a:r>
            <a:r>
              <a:rPr lang="ro-RO" sz="1800" dirty="0"/>
              <a:t>3</a:t>
            </a:r>
            <a:r>
              <a:rPr lang="en-US" sz="1800" dirty="0"/>
              <a:t> </a:t>
            </a:r>
            <a:r>
              <a:rPr lang="en-US" sz="1800" dirty="0" err="1"/>
              <a:t>elevi</a:t>
            </a:r>
            <a:r>
              <a:rPr lang="ro-RO" sz="1800" dirty="0"/>
              <a:t> (1 absent):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303C0E-10CE-2843-E427-B678B4ECD9CD}"/>
              </a:ext>
            </a:extLst>
          </p:cNvPr>
          <p:cNvCxnSpPr>
            <a:cxnSpLocks/>
          </p:cNvCxnSpPr>
          <p:nvPr/>
        </p:nvCxnSpPr>
        <p:spPr>
          <a:xfrm>
            <a:off x="716491" y="264218"/>
            <a:ext cx="0" cy="6576041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26564B-FBFD-BE4C-A9BA-864F568F4EAC}"/>
              </a:ext>
            </a:extLst>
          </p:cNvPr>
          <p:cNvGrpSpPr/>
          <p:nvPr/>
        </p:nvGrpSpPr>
        <p:grpSpPr>
          <a:xfrm>
            <a:off x="8336856" y="2495965"/>
            <a:ext cx="3589833" cy="521109"/>
            <a:chOff x="8336856" y="2495965"/>
            <a:chExt cx="3589833" cy="521109"/>
          </a:xfrm>
        </p:grpSpPr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0C646DCA-A5FB-2E8C-888E-02347A3F24B6}"/>
                </a:ext>
              </a:extLst>
            </p:cNvPr>
            <p:cNvSpPr/>
            <p:nvPr/>
          </p:nvSpPr>
          <p:spPr>
            <a:xfrm>
              <a:off x="10215768" y="2495965"/>
              <a:ext cx="1710921" cy="521109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r>
                <a:rPr lang="ro-RO" dirty="0"/>
                <a:t>28</a:t>
              </a:r>
              <a:r>
                <a:rPr lang="en-US" dirty="0"/>
                <a:t>%</a:t>
              </a:r>
              <a:r>
                <a:rPr lang="ro-RO" dirty="0"/>
                <a:t> </a:t>
              </a:r>
              <a:r>
                <a:rPr lang="ro-RO" i="1" dirty="0"/>
                <a:t>(0% abandon)</a:t>
              </a:r>
              <a:endParaRPr lang="en-US" i="1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A6DB64B-8BA0-BD63-0873-4E3CAE7D84D5}"/>
                </a:ext>
              </a:extLst>
            </p:cNvPr>
            <p:cNvCxnSpPr/>
            <p:nvPr/>
          </p:nvCxnSpPr>
          <p:spPr>
            <a:xfrm>
              <a:off x="8336856" y="2861187"/>
              <a:ext cx="17608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CD00C3-8356-5567-DF4E-20C43A97C001}"/>
              </a:ext>
            </a:extLst>
          </p:cNvPr>
          <p:cNvGrpSpPr/>
          <p:nvPr/>
        </p:nvGrpSpPr>
        <p:grpSpPr>
          <a:xfrm>
            <a:off x="8336856" y="3134603"/>
            <a:ext cx="3589834" cy="521109"/>
            <a:chOff x="8336856" y="3134603"/>
            <a:chExt cx="3589834" cy="521109"/>
          </a:xfrm>
        </p:grpSpPr>
        <p:sp>
          <p:nvSpPr>
            <p:cNvPr id="10" name="Rectangle: Single Corner Snipped 9">
              <a:extLst>
                <a:ext uri="{FF2B5EF4-FFF2-40B4-BE49-F238E27FC236}">
                  <a16:creationId xmlns:a16="http://schemas.microsoft.com/office/drawing/2014/main" id="{FB2F7047-676B-12DE-0BB9-B170DE5AB8C1}"/>
                </a:ext>
              </a:extLst>
            </p:cNvPr>
            <p:cNvSpPr/>
            <p:nvPr/>
          </p:nvSpPr>
          <p:spPr>
            <a:xfrm>
              <a:off x="10215769" y="3134603"/>
              <a:ext cx="1710921" cy="521109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100%</a:t>
              </a:r>
              <a:r>
                <a:rPr lang="ro-RO" dirty="0"/>
                <a:t> </a:t>
              </a:r>
              <a:r>
                <a:rPr lang="ro-RO" i="1" dirty="0"/>
                <a:t>(13/13)</a:t>
              </a:r>
              <a:endParaRPr lang="en-US" i="1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0C7F72D-A0F4-D885-23C3-DA4EC3AFAAEC}"/>
                </a:ext>
              </a:extLst>
            </p:cNvPr>
            <p:cNvCxnSpPr/>
            <p:nvPr/>
          </p:nvCxnSpPr>
          <p:spPr>
            <a:xfrm>
              <a:off x="8336856" y="3429000"/>
              <a:ext cx="17608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68FD3D-D494-9140-7141-7C216BF627DF}"/>
              </a:ext>
            </a:extLst>
          </p:cNvPr>
          <p:cNvGrpSpPr/>
          <p:nvPr/>
        </p:nvGrpSpPr>
        <p:grpSpPr>
          <a:xfrm>
            <a:off x="8454895" y="3773241"/>
            <a:ext cx="3503268" cy="521109"/>
            <a:chOff x="8454895" y="3773241"/>
            <a:chExt cx="3503268" cy="521109"/>
          </a:xfrm>
        </p:grpSpPr>
        <p:sp>
          <p:nvSpPr>
            <p:cNvPr id="5" name="Rectangle: Single Corner Snipped 4">
              <a:extLst>
                <a:ext uri="{FF2B5EF4-FFF2-40B4-BE49-F238E27FC236}">
                  <a16:creationId xmlns:a16="http://schemas.microsoft.com/office/drawing/2014/main" id="{E047E35A-9140-7A28-452B-865B0A48AE1E}"/>
                </a:ext>
              </a:extLst>
            </p:cNvPr>
            <p:cNvSpPr/>
            <p:nvPr/>
          </p:nvSpPr>
          <p:spPr>
            <a:xfrm>
              <a:off x="10247242" y="3773241"/>
              <a:ext cx="1710921" cy="521109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10</a:t>
              </a:r>
              <a:r>
                <a:rPr lang="ro-RO" sz="1600" dirty="0"/>
                <a:t>2.5</a:t>
              </a:r>
              <a:r>
                <a:rPr lang="en-US" sz="1600" dirty="0"/>
                <a:t>%</a:t>
              </a:r>
              <a:r>
                <a:rPr lang="ro-RO" sz="1600" dirty="0"/>
                <a:t> </a:t>
              </a:r>
              <a:r>
                <a:rPr lang="ro-RO" sz="1600" i="1" dirty="0"/>
                <a:t>(92,30% rată participare)</a:t>
              </a:r>
              <a:endParaRPr lang="en-US" sz="1600" i="1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3E679FA-42A3-AE60-0935-8F935F707277}"/>
                </a:ext>
              </a:extLst>
            </p:cNvPr>
            <p:cNvCxnSpPr/>
            <p:nvPr/>
          </p:nvCxnSpPr>
          <p:spPr>
            <a:xfrm>
              <a:off x="8454895" y="4033795"/>
              <a:ext cx="17608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B234D3-0826-D897-E8FC-3C63D5097086}"/>
              </a:ext>
            </a:extLst>
          </p:cNvPr>
          <p:cNvGrpSpPr/>
          <p:nvPr/>
        </p:nvGrpSpPr>
        <p:grpSpPr>
          <a:xfrm>
            <a:off x="8429363" y="4404852"/>
            <a:ext cx="3528802" cy="521109"/>
            <a:chOff x="8429363" y="4404852"/>
            <a:chExt cx="3528802" cy="521109"/>
          </a:xfrm>
        </p:grpSpPr>
        <p:sp>
          <p:nvSpPr>
            <p:cNvPr id="8" name="Rectangle: Single Corner Snipped 7">
              <a:extLst>
                <a:ext uri="{FF2B5EF4-FFF2-40B4-BE49-F238E27FC236}">
                  <a16:creationId xmlns:a16="http://schemas.microsoft.com/office/drawing/2014/main" id="{CC5FEC2B-39F1-D2B4-6DCD-087F97B0AEE0}"/>
                </a:ext>
              </a:extLst>
            </p:cNvPr>
            <p:cNvSpPr/>
            <p:nvPr/>
          </p:nvSpPr>
          <p:spPr>
            <a:xfrm>
              <a:off x="10247244" y="4404852"/>
              <a:ext cx="1710921" cy="521109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r>
                <a:rPr lang="ro-RO" dirty="0"/>
                <a:t>55</a:t>
              </a:r>
              <a:r>
                <a:rPr lang="en-US" dirty="0"/>
                <a:t>%</a:t>
              </a:r>
              <a:r>
                <a:rPr lang="ro-RO" dirty="0"/>
                <a:t> </a:t>
              </a:r>
              <a:r>
                <a:rPr lang="ro-RO" i="1" dirty="0"/>
                <a:t>(doar 41,66% sub 6)</a:t>
              </a:r>
              <a:endParaRPr lang="en-US" i="1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94A36BE-73F6-997D-CE77-378EFC5E4DFF}"/>
                </a:ext>
              </a:extLst>
            </p:cNvPr>
            <p:cNvCxnSpPr/>
            <p:nvPr/>
          </p:nvCxnSpPr>
          <p:spPr>
            <a:xfrm>
              <a:off x="8429363" y="4655574"/>
              <a:ext cx="17608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46AC1C-3355-34BD-31B8-2A6DA71D0F6D}"/>
              </a:ext>
            </a:extLst>
          </p:cNvPr>
          <p:cNvGrpSpPr/>
          <p:nvPr/>
        </p:nvGrpSpPr>
        <p:grpSpPr>
          <a:xfrm>
            <a:off x="8429364" y="5036463"/>
            <a:ext cx="3528800" cy="521109"/>
            <a:chOff x="8429364" y="5036463"/>
            <a:chExt cx="3528800" cy="521109"/>
          </a:xfrm>
        </p:grpSpPr>
        <p:sp>
          <p:nvSpPr>
            <p:cNvPr id="9" name="Rectangle: Single Corner Snipped 8">
              <a:extLst>
                <a:ext uri="{FF2B5EF4-FFF2-40B4-BE49-F238E27FC236}">
                  <a16:creationId xmlns:a16="http://schemas.microsoft.com/office/drawing/2014/main" id="{1D945855-1000-F09E-C880-BB0CEE206E2C}"/>
                </a:ext>
              </a:extLst>
            </p:cNvPr>
            <p:cNvSpPr/>
            <p:nvPr/>
          </p:nvSpPr>
          <p:spPr>
            <a:xfrm>
              <a:off x="10247243" y="5036463"/>
              <a:ext cx="1710921" cy="521109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dirty="0"/>
                <a:t>133% </a:t>
              </a:r>
              <a:r>
                <a:rPr lang="ro-RO" i="1" dirty="0"/>
                <a:t>(0 elevi absentează)</a:t>
              </a:r>
              <a:endParaRPr lang="en-US" i="1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54BE50B-243C-6F9F-9DD9-A25ED05517C8}"/>
                </a:ext>
              </a:extLst>
            </p:cNvPr>
            <p:cNvCxnSpPr/>
            <p:nvPr/>
          </p:nvCxnSpPr>
          <p:spPr>
            <a:xfrm>
              <a:off x="8429364" y="5392993"/>
              <a:ext cx="17608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B3E8094-2F96-3594-22CA-816DEA0146A8}"/>
              </a:ext>
            </a:extLst>
          </p:cNvPr>
          <p:cNvSpPr txBox="1"/>
          <p:nvPr/>
        </p:nvSpPr>
        <p:spPr>
          <a:xfrm>
            <a:off x="10247242" y="1730477"/>
            <a:ext cx="167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Indicatori</a:t>
            </a:r>
            <a:r>
              <a:rPr lang="en-US" sz="1600" dirty="0"/>
              <a:t> </a:t>
            </a:r>
            <a:r>
              <a:rPr lang="en-US" sz="1600" dirty="0" err="1"/>
              <a:t>atin</a:t>
            </a:r>
            <a:r>
              <a:rPr lang="ro-RO" sz="1600" dirty="0"/>
              <a:t>și în proporție de: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4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7278C5-34E8-4293-BE47-73B18483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Rectangle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24" name="Picture 23" descr="A group of neon lights&#10;&#10;Description automatically generated">
            <a:extLst>
              <a:ext uri="{FF2B5EF4-FFF2-40B4-BE49-F238E27FC236}">
                <a16:creationId xmlns:a16="http://schemas.microsoft.com/office/drawing/2014/main" id="{4FB1928F-F9C1-0488-6B9D-0EABB1847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0000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0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78000">
                <a:srgbClr val="F7C1B8"/>
              </a:gs>
              <a:gs pos="68000">
                <a:srgbClr val="F7C1B8"/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  <a:tileRect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759F8-A5B7-D27F-F21E-A1A3B9072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276" y="2271449"/>
            <a:ext cx="6108086" cy="2288049"/>
          </a:xfrm>
        </p:spPr>
        <p:txBody>
          <a:bodyPr anchor="b">
            <a:normAutofit fontScale="90000"/>
          </a:bodyPr>
          <a:lstStyle/>
          <a:p>
            <a:r>
              <a:rPr lang="ro-RO" sz="7200" i="1" dirty="0">
                <a:solidFill>
                  <a:srgbClr val="FFFFFF"/>
                </a:solidFill>
              </a:rPr>
              <a:t>Vă mulțumesc pentru atenție!</a:t>
            </a:r>
            <a:endParaRPr lang="en-US" sz="7200" i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58EE7-D031-43B1-EE62-4336218C9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275" y="5098254"/>
            <a:ext cx="9679449" cy="750259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2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E84A6-9B9F-F5B6-F296-FD9B2F8A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5211320" cy="14311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 </a:t>
            </a:r>
            <a:r>
              <a:rPr lang="ro-RO" b="1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este</a:t>
            </a:r>
            <a:r>
              <a:rPr lang="en-US" b="1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PNRAS?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ontent Placeholder 9" descr="A light bulb with drawings on it&#10;&#10;Description automatically generated">
            <a:extLst>
              <a:ext uri="{FF2B5EF4-FFF2-40B4-BE49-F238E27FC236}">
                <a16:creationId xmlns:a16="http://schemas.microsoft.com/office/drawing/2014/main" id="{FA9FD087-8493-9F33-6569-AC34126DA6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6613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D0DDB-50C4-EC1A-D215-F7CCFA1F2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1289" y="2365645"/>
            <a:ext cx="4195673" cy="40250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“</a:t>
            </a:r>
            <a:r>
              <a:rPr lang="en-US" sz="1800" dirty="0" err="1"/>
              <a:t>Programul</a:t>
            </a:r>
            <a:r>
              <a:rPr lang="en-US" sz="1800" dirty="0"/>
              <a:t> </a:t>
            </a:r>
            <a:r>
              <a:rPr lang="en-US" sz="1800" dirty="0" err="1"/>
              <a:t>Național</a:t>
            </a:r>
            <a:r>
              <a:rPr lang="en-US" sz="1800" dirty="0"/>
              <a:t> de </a:t>
            </a:r>
            <a:r>
              <a:rPr lang="en-US" sz="1800" dirty="0" err="1"/>
              <a:t>Reducere</a:t>
            </a:r>
            <a:r>
              <a:rPr lang="en-US" sz="1800" dirty="0"/>
              <a:t> a </a:t>
            </a:r>
            <a:r>
              <a:rPr lang="en-US" sz="1800" dirty="0" err="1"/>
              <a:t>Abandonului</a:t>
            </a:r>
            <a:r>
              <a:rPr lang="en-US" sz="1800" dirty="0"/>
              <a:t> </a:t>
            </a:r>
            <a:r>
              <a:rPr lang="en-US" sz="1800" dirty="0" err="1"/>
              <a:t>Școlar</a:t>
            </a:r>
            <a:r>
              <a:rPr lang="en-US" sz="1800" dirty="0"/>
              <a:t>”</a:t>
            </a:r>
          </a:p>
          <a:p>
            <a:r>
              <a:rPr lang="en-US" sz="1800" dirty="0"/>
              <a:t>Grant: €70.000</a:t>
            </a:r>
            <a:r>
              <a:rPr lang="ro-RO" sz="1800" dirty="0"/>
              <a:t> (grant mic)</a:t>
            </a:r>
            <a:endParaRPr lang="en-US" sz="1800" dirty="0"/>
          </a:p>
          <a:p>
            <a:r>
              <a:rPr lang="en-US" sz="1800" dirty="0" err="1"/>
              <a:t>Perioada</a:t>
            </a:r>
            <a:r>
              <a:rPr lang="en-US" sz="1800" dirty="0"/>
              <a:t> de </a:t>
            </a:r>
            <a:r>
              <a:rPr lang="en-US" sz="1800" dirty="0" err="1"/>
              <a:t>implementare</a:t>
            </a:r>
            <a:r>
              <a:rPr lang="en-US" sz="1800" dirty="0"/>
              <a:t>: 3 ani</a:t>
            </a:r>
            <a:endParaRPr lang="ro-RO" sz="1800" dirty="0"/>
          </a:p>
          <a:p>
            <a:r>
              <a:rPr lang="ro-RO" sz="1800" dirty="0"/>
              <a:t>Include modulul MATE (SIIIR)</a:t>
            </a:r>
            <a:endParaRPr lang="en-US" sz="1800" dirty="0"/>
          </a:p>
          <a:p>
            <a:r>
              <a:rPr lang="ro-RO" sz="1800" dirty="0"/>
              <a:t>Atingerea </a:t>
            </a:r>
            <a:r>
              <a:rPr lang="ro-RO" sz="1800" dirty="0">
                <a:solidFill>
                  <a:srgbClr val="FF0000"/>
                </a:solidFill>
              </a:rPr>
              <a:t>indicatorilor de rezultat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u="sng" dirty="0" err="1"/>
              <a:t>Obiective</a:t>
            </a:r>
            <a:r>
              <a:rPr lang="en-US" sz="1800" u="sng" dirty="0"/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Cre</a:t>
            </a:r>
            <a:r>
              <a:rPr lang="ro-RO" sz="1800" dirty="0"/>
              <a:t>șterea ratei de participare la Evaluarea Națională – 5%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o-RO" sz="1800" dirty="0"/>
              <a:t>Scăderea procentului elevilor care au obținut note sub 6 la E.N. – 25%</a:t>
            </a:r>
            <a:endParaRPr lang="en-US" sz="1800" dirty="0"/>
          </a:p>
        </p:txBody>
      </p:sp>
      <p:sp>
        <p:nvSpPr>
          <p:cNvPr id="2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7" name="!!Straight Connector" hidden="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6815B7-6936-E6D9-71CD-049F41DC3296}"/>
              </a:ext>
            </a:extLst>
          </p:cNvPr>
          <p:cNvCxnSpPr/>
          <p:nvPr/>
        </p:nvCxnSpPr>
        <p:spPr>
          <a:xfrm>
            <a:off x="11869035" y="703679"/>
            <a:ext cx="0" cy="608616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06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6FE89-4FC9-7CAF-CFDD-36E0095A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694" y="-236825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Modulul</a:t>
            </a:r>
            <a:r>
              <a:rPr lang="en-US" b="1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MATE (SIIIR)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AD7C54-14F6-3568-DB70-5B23F6D3CC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5"/>
          <a:stretch/>
        </p:blipFill>
        <p:spPr>
          <a:xfrm>
            <a:off x="509225" y="545839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D78B9-563A-A0D1-6FFB-F442128F5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7695" y="2162335"/>
            <a:ext cx="4195673" cy="41340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 err="1"/>
              <a:t>Diriginții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 err="1">
                <a:sym typeface="Wingdings" panose="05000000000000000000" pitchFamily="2" charset="2"/>
              </a:rPr>
              <a:t>Fișe</a:t>
            </a:r>
            <a:r>
              <a:rPr lang="en-US" sz="1600" dirty="0">
                <a:sym typeface="Wingdings" panose="05000000000000000000" pitchFamily="2" charset="2"/>
              </a:rPr>
              <a:t> de </a:t>
            </a:r>
            <a:r>
              <a:rPr lang="en-US" sz="1600" dirty="0" err="1">
                <a:sym typeface="Wingdings" panose="05000000000000000000" pitchFamily="2" charset="2"/>
              </a:rPr>
              <a:t>observație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în</a:t>
            </a:r>
            <a:r>
              <a:rPr lang="en-US" sz="1600" dirty="0">
                <a:sym typeface="Wingdings" panose="05000000000000000000" pitchFamily="2" charset="2"/>
              </a:rPr>
              <a:t> SIIIR:</a:t>
            </a:r>
          </a:p>
          <a:p>
            <a:r>
              <a:rPr lang="en-US" sz="1600" dirty="0" err="1">
                <a:sym typeface="Wingdings" panose="05000000000000000000" pitchFamily="2" charset="2"/>
              </a:rPr>
              <a:t>Grupul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țintă</a:t>
            </a:r>
            <a:r>
              <a:rPr lang="en-US" sz="1600" dirty="0">
                <a:sym typeface="Wingdings" panose="05000000000000000000" pitchFamily="2" charset="2"/>
              </a:rPr>
              <a:t> (tot </a:t>
            </a:r>
            <a:r>
              <a:rPr lang="en-US" sz="1600" dirty="0" err="1">
                <a:sym typeface="Wingdings" panose="05000000000000000000" pitchFamily="2" charset="2"/>
              </a:rPr>
              <a:t>gimnaziul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</a:p>
          <a:p>
            <a:r>
              <a:rPr lang="en-US" sz="1600" dirty="0" err="1">
                <a:sym typeface="Wingdings" panose="05000000000000000000" pitchFamily="2" charset="2"/>
              </a:rPr>
              <a:t>Elevii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în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risc</a:t>
            </a:r>
            <a:r>
              <a:rPr lang="en-US" sz="1600" dirty="0">
                <a:sym typeface="Wingdings" panose="05000000000000000000" pitchFamily="2" charset="2"/>
              </a:rPr>
              <a:t> de abandon: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err="1">
                <a:sym typeface="Wingdings" panose="05000000000000000000" pitchFamily="2" charset="2"/>
              </a:rPr>
              <a:t>Rezultate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slabe</a:t>
            </a:r>
            <a:r>
              <a:rPr lang="en-US" sz="1600" dirty="0">
                <a:sym typeface="Wingdings" panose="05000000000000000000" pitchFamily="2" charset="2"/>
              </a:rPr>
              <a:t> (sub 6 la rom., </a:t>
            </a:r>
            <a:r>
              <a:rPr lang="en-US" sz="1600" dirty="0" err="1">
                <a:sym typeface="Wingdings" panose="05000000000000000000" pitchFamily="2" charset="2"/>
              </a:rPr>
              <a:t>magh</a:t>
            </a:r>
            <a:r>
              <a:rPr lang="en-US" sz="1600" dirty="0">
                <a:sym typeface="Wingdings" panose="05000000000000000000" pitchFamily="2" charset="2"/>
              </a:rPr>
              <a:t>., </a:t>
            </a:r>
            <a:r>
              <a:rPr lang="en-US" sz="1600" dirty="0" err="1">
                <a:sym typeface="Wingdings" panose="05000000000000000000" pitchFamily="2" charset="2"/>
              </a:rPr>
              <a:t>matem</a:t>
            </a:r>
            <a:r>
              <a:rPr lang="en-US" sz="1600" dirty="0">
                <a:sym typeface="Wingdings" panose="05000000000000000000" pitchFamily="2" charset="2"/>
              </a:rPr>
              <a:t>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err="1">
                <a:sym typeface="Wingdings" panose="05000000000000000000" pitchFamily="2" charset="2"/>
              </a:rPr>
              <a:t>Absenteism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nemotivat</a:t>
            </a:r>
            <a:endParaRPr lang="en-US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err="1"/>
              <a:t>Repetent</a:t>
            </a:r>
            <a:r>
              <a:rPr lang="en-US" sz="1600" dirty="0"/>
              <a:t> o </a:t>
            </a:r>
            <a:r>
              <a:rPr lang="en-US" sz="1600" dirty="0" err="1"/>
              <a:t>dată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err="1"/>
              <a:t>Repetent</a:t>
            </a:r>
            <a:r>
              <a:rPr lang="en-US" sz="1600" dirty="0"/>
              <a:t> de </a:t>
            </a:r>
            <a:r>
              <a:rPr lang="en-US" sz="1600" dirty="0" err="1"/>
              <a:t>două</a:t>
            </a:r>
            <a:r>
              <a:rPr lang="en-US" sz="1600" dirty="0"/>
              <a:t> </a:t>
            </a:r>
            <a:r>
              <a:rPr lang="en-US" sz="1600" dirty="0" err="1"/>
              <a:t>ori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err="1"/>
              <a:t>Elevi</a:t>
            </a:r>
            <a:r>
              <a:rPr lang="en-US" sz="1600" dirty="0"/>
              <a:t> </a:t>
            </a:r>
            <a:r>
              <a:rPr lang="en-US" sz="1600" dirty="0" err="1"/>
              <a:t>sancționați</a:t>
            </a: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 err="1">
                <a:sym typeface="Wingdings" panose="05000000000000000000" pitchFamily="2" charset="2"/>
              </a:rPr>
              <a:t>Centralizatorul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Grup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Țintă</a:t>
            </a:r>
            <a:endParaRPr lang="en-US" sz="1600" dirty="0"/>
          </a:p>
        </p:txBody>
      </p:sp>
      <p:sp>
        <p:nvSpPr>
          <p:cNvPr id="2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!!Straight Connector" hidden="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BC1428-E46B-A912-8188-6D7E1061D199}"/>
              </a:ext>
            </a:extLst>
          </p:cNvPr>
          <p:cNvCxnSpPr>
            <a:cxnSpLocks/>
          </p:cNvCxnSpPr>
          <p:nvPr/>
        </p:nvCxnSpPr>
        <p:spPr>
          <a:xfrm>
            <a:off x="11205888" y="281959"/>
            <a:ext cx="0" cy="657604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CF9D7-097B-6BAD-DFFA-3343D4CC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anchor="b">
            <a:normAutofit/>
          </a:bodyPr>
          <a:lstStyle/>
          <a:p>
            <a:r>
              <a:rPr lang="en-US" sz="5100" b="1" i="1" u="sng" dirty="0" err="1"/>
              <a:t>Indicatorii</a:t>
            </a:r>
            <a:r>
              <a:rPr lang="en-US" sz="5100" b="1" i="1" u="sng" dirty="0"/>
              <a:t> de </a:t>
            </a:r>
            <a:r>
              <a:rPr lang="en-US" sz="5100" b="1" i="1" u="sng" dirty="0" err="1"/>
              <a:t>rezultat</a:t>
            </a:r>
            <a:r>
              <a:rPr lang="ro-RO" sz="5100" b="1" i="1" u="sng" dirty="0"/>
              <a:t> </a:t>
            </a:r>
            <a:endParaRPr lang="en-US" sz="5100" b="1" i="1" u="sng" dirty="0"/>
          </a:p>
        </p:txBody>
      </p:sp>
      <p:cxnSp>
        <p:nvCxnSpPr>
          <p:cNvPr id="22" name="!!Straight Connector" hidden="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04E79-DDD3-A4D8-80BA-1E8BD6476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069" y="3175552"/>
            <a:ext cx="5366041" cy="2809114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o-RO" sz="1800" dirty="0"/>
              <a:t>Scăderea ratei de abandon școlar (</a:t>
            </a:r>
            <a:r>
              <a:rPr lang="en-US" sz="1800" dirty="0"/>
              <a:t>1,87%)</a:t>
            </a:r>
            <a:endParaRPr lang="ro-RO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o-RO" sz="1800" dirty="0"/>
              <a:t>Creșterea ratei de absolvire a clasei a VIII-a</a:t>
            </a:r>
            <a:r>
              <a:rPr lang="en-US" sz="1800" dirty="0"/>
              <a:t> (100%)</a:t>
            </a:r>
            <a:endParaRPr lang="ro-RO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o-RO" sz="1800" dirty="0"/>
              <a:t>Creșterea ratei de participare la E.N.</a:t>
            </a:r>
            <a:r>
              <a:rPr lang="en-US" sz="1800" dirty="0"/>
              <a:t> (92.5%)</a:t>
            </a:r>
            <a:endParaRPr lang="ro-RO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o-RO" sz="1800" dirty="0"/>
              <a:t>Scăderea procentului absenteismului</a:t>
            </a:r>
            <a:r>
              <a:rPr lang="en-US" sz="1800" dirty="0"/>
              <a:t> (2%)</a:t>
            </a:r>
            <a:endParaRPr lang="ro-RO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/>
              <a:t>Sc</a:t>
            </a:r>
            <a:r>
              <a:rPr lang="ro-RO" sz="1800" dirty="0"/>
              <a:t>ăderea procentului notelor sub 6 la E.N. (60,71%)</a:t>
            </a:r>
          </a:p>
          <a:p>
            <a:endParaRPr lang="en-US" sz="1800" dirty="0"/>
          </a:p>
        </p:txBody>
      </p:sp>
      <p:sp>
        <p:nvSpPr>
          <p:cNvPr id="2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1652" y="1106003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44234" y="138885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6781" y="4876208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12B5AD-DCFF-A068-6CAB-3BA02E20091A}"/>
              </a:ext>
            </a:extLst>
          </p:cNvPr>
          <p:cNvCxnSpPr/>
          <p:nvPr/>
        </p:nvCxnSpPr>
        <p:spPr>
          <a:xfrm>
            <a:off x="629265" y="648929"/>
            <a:ext cx="0" cy="608616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2E6B304-87D9-8436-5EF0-A53F59FC1726}"/>
              </a:ext>
            </a:extLst>
          </p:cNvPr>
          <p:cNvSpPr/>
          <p:nvPr/>
        </p:nvSpPr>
        <p:spPr>
          <a:xfrm>
            <a:off x="7396782" y="1251809"/>
            <a:ext cx="4165954" cy="416731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rogress bar with text and a progress bar&#10;&#10;Description automatically generated">
            <a:extLst>
              <a:ext uri="{FF2B5EF4-FFF2-40B4-BE49-F238E27FC236}">
                <a16:creationId xmlns:a16="http://schemas.microsoft.com/office/drawing/2014/main" id="{14FA555E-26A9-09C1-A0FD-F42968233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23402"/>
          <a:stretch/>
        </p:blipFill>
        <p:spPr>
          <a:xfrm>
            <a:off x="7289395" y="1243612"/>
            <a:ext cx="4165953" cy="4167318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78000">
                <a:srgbClr val="F7C1B8"/>
              </a:gs>
              <a:gs pos="68000">
                <a:srgbClr val="F7C1B8"/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7094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D9E51F8-D1D9-BD80-A72C-1EC72183ED6B}"/>
              </a:ext>
            </a:extLst>
          </p:cNvPr>
          <p:cNvSpPr/>
          <p:nvPr/>
        </p:nvSpPr>
        <p:spPr>
          <a:xfrm>
            <a:off x="4542502" y="2553929"/>
            <a:ext cx="2910349" cy="1750142"/>
          </a:xfrm>
          <a:prstGeom prst="ellipse">
            <a:avLst/>
          </a:prstGeom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PNRAS LOPADEA NOUĂ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25E636-9330-8012-AEF2-383A269C045D}"/>
              </a:ext>
            </a:extLst>
          </p:cNvPr>
          <p:cNvGrpSpPr/>
          <p:nvPr/>
        </p:nvGrpSpPr>
        <p:grpSpPr>
          <a:xfrm>
            <a:off x="993058" y="521110"/>
            <a:ext cx="3975655" cy="2289121"/>
            <a:chOff x="993058" y="521110"/>
            <a:chExt cx="3975655" cy="2289121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A8C88AC-289B-1DB0-B702-D54A740608A0}"/>
                </a:ext>
              </a:extLst>
            </p:cNvPr>
            <p:cNvCxnSpPr>
              <a:stCxn id="7" idx="1"/>
            </p:cNvCxnSpPr>
            <p:nvPr/>
          </p:nvCxnSpPr>
          <p:spPr>
            <a:xfrm flipH="1" flipV="1">
              <a:off x="3460955" y="1779639"/>
              <a:ext cx="1507758" cy="1030592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8A5FB-CC1B-5BAE-90C3-DAB5F1DADA49}"/>
                </a:ext>
              </a:extLst>
            </p:cNvPr>
            <p:cNvSpPr/>
            <p:nvPr/>
          </p:nvSpPr>
          <p:spPr>
            <a:xfrm>
              <a:off x="993058" y="521110"/>
              <a:ext cx="2467897" cy="1275733"/>
            </a:xfrm>
            <a:prstGeom prst="roundRect">
              <a:avLst/>
            </a:prstGeom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Digitalizarea managementului educațional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F39B69-04DB-1905-A4DF-E0B05B3E3F49}"/>
              </a:ext>
            </a:extLst>
          </p:cNvPr>
          <p:cNvGrpSpPr/>
          <p:nvPr/>
        </p:nvGrpSpPr>
        <p:grpSpPr>
          <a:xfrm>
            <a:off x="757084" y="2882078"/>
            <a:ext cx="3785418" cy="1275733"/>
            <a:chOff x="757084" y="2882078"/>
            <a:chExt cx="3785418" cy="127573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2C61AFC-1160-34E7-CA3E-B4859A6CCC1E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3224981" y="3429000"/>
              <a:ext cx="1317521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4CD8456-0EBD-A527-9692-A40D78A77719}"/>
                </a:ext>
              </a:extLst>
            </p:cNvPr>
            <p:cNvSpPr/>
            <p:nvPr/>
          </p:nvSpPr>
          <p:spPr>
            <a:xfrm>
              <a:off x="757084" y="2882078"/>
              <a:ext cx="2467897" cy="1275733"/>
            </a:xfrm>
            <a:prstGeom prst="roundRect">
              <a:avLst/>
            </a:prstGeom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Digitalizare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4435A6-9983-F6FA-7D2A-B02A0A04ED25}"/>
              </a:ext>
            </a:extLst>
          </p:cNvPr>
          <p:cNvGrpSpPr/>
          <p:nvPr/>
        </p:nvGrpSpPr>
        <p:grpSpPr>
          <a:xfrm>
            <a:off x="1266868" y="4047769"/>
            <a:ext cx="3701845" cy="2380067"/>
            <a:chOff x="1266868" y="4047769"/>
            <a:chExt cx="3701845" cy="2380067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A3AEC9B-628B-F13D-BC90-E3492F081716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3559277" y="4047769"/>
              <a:ext cx="1409436" cy="1030592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0E086D1-3C5D-0086-4FEE-02831D55747F}"/>
                </a:ext>
              </a:extLst>
            </p:cNvPr>
            <p:cNvSpPr/>
            <p:nvPr/>
          </p:nvSpPr>
          <p:spPr>
            <a:xfrm>
              <a:off x="1266868" y="5152103"/>
              <a:ext cx="2467897" cy="1275733"/>
            </a:xfrm>
            <a:prstGeom prst="roundRect">
              <a:avLst/>
            </a:prstGeom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Amenajare spații</a:t>
              </a:r>
            </a:p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Formarea cadrelor didactice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0C66B-A5F6-79B7-7502-E6D5AFA4069A}"/>
              </a:ext>
            </a:extLst>
          </p:cNvPr>
          <p:cNvGrpSpPr/>
          <p:nvPr/>
        </p:nvGrpSpPr>
        <p:grpSpPr>
          <a:xfrm>
            <a:off x="4862051" y="4313903"/>
            <a:ext cx="2467897" cy="2553929"/>
            <a:chOff x="4862051" y="4304071"/>
            <a:chExt cx="2467897" cy="255392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5818E50-FD05-14B0-4916-24F3E6736EB6}"/>
                </a:ext>
              </a:extLst>
            </p:cNvPr>
            <p:cNvCxnSpPr>
              <a:stCxn id="7" idx="4"/>
            </p:cNvCxnSpPr>
            <p:nvPr/>
          </p:nvCxnSpPr>
          <p:spPr>
            <a:xfrm>
              <a:off x="5997677" y="4304071"/>
              <a:ext cx="19665" cy="1275735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6780445-392F-E976-39AF-D8EA7BF46656}"/>
                </a:ext>
              </a:extLst>
            </p:cNvPr>
            <p:cNvSpPr/>
            <p:nvPr/>
          </p:nvSpPr>
          <p:spPr>
            <a:xfrm>
              <a:off x="4862051" y="5582267"/>
              <a:ext cx="2467897" cy="1275733"/>
            </a:xfrm>
            <a:prstGeom prst="roundRect">
              <a:avLst/>
            </a:prstGeom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Organizare excursii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F0B5BC-4C4F-7DD2-E6F4-59D9DB51A57C}"/>
              </a:ext>
            </a:extLst>
          </p:cNvPr>
          <p:cNvGrpSpPr/>
          <p:nvPr/>
        </p:nvGrpSpPr>
        <p:grpSpPr>
          <a:xfrm>
            <a:off x="7026640" y="4047769"/>
            <a:ext cx="3813426" cy="2169903"/>
            <a:chOff x="7026640" y="4047769"/>
            <a:chExt cx="3813426" cy="216990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BB64E3A-8C9A-80D2-D2D0-60D31593D330}"/>
                </a:ext>
              </a:extLst>
            </p:cNvPr>
            <p:cNvCxnSpPr>
              <a:stCxn id="7" idx="5"/>
            </p:cNvCxnSpPr>
            <p:nvPr/>
          </p:nvCxnSpPr>
          <p:spPr>
            <a:xfrm>
              <a:off x="7026640" y="4047769"/>
              <a:ext cx="1271786" cy="1192825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0957792-D30A-FD6D-917A-F97E671852AB}"/>
                </a:ext>
              </a:extLst>
            </p:cNvPr>
            <p:cNvSpPr/>
            <p:nvPr/>
          </p:nvSpPr>
          <p:spPr>
            <a:xfrm>
              <a:off x="8372169" y="4941939"/>
              <a:ext cx="2467897" cy="1275733"/>
            </a:xfrm>
            <a:prstGeom prst="roundRect">
              <a:avLst/>
            </a:prstGeom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Organizare ore remediale</a:t>
              </a:r>
            </a:p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Activități extracurriculare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87405F4-CBE1-7D15-A411-035BD014AA81}"/>
              </a:ext>
            </a:extLst>
          </p:cNvPr>
          <p:cNvGrpSpPr/>
          <p:nvPr/>
        </p:nvGrpSpPr>
        <p:grpSpPr>
          <a:xfrm>
            <a:off x="7452851" y="2772036"/>
            <a:ext cx="4144297" cy="1385767"/>
            <a:chOff x="7452851" y="2772036"/>
            <a:chExt cx="4144297" cy="127573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ED76F4A-9081-2D08-6E03-DC0538818087}"/>
                </a:ext>
              </a:extLst>
            </p:cNvPr>
            <p:cNvCxnSpPr>
              <a:stCxn id="7" idx="6"/>
            </p:cNvCxnSpPr>
            <p:nvPr/>
          </p:nvCxnSpPr>
          <p:spPr>
            <a:xfrm>
              <a:off x="7452851" y="3429000"/>
              <a:ext cx="1661652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D802426-F3B0-7727-4A2F-21A5510AD9ED}"/>
                </a:ext>
              </a:extLst>
            </p:cNvPr>
            <p:cNvSpPr/>
            <p:nvPr/>
          </p:nvSpPr>
          <p:spPr>
            <a:xfrm>
              <a:off x="9129251" y="2772036"/>
              <a:ext cx="2467897" cy="1275733"/>
            </a:xfrm>
            <a:prstGeom prst="roundRect">
              <a:avLst/>
            </a:prstGeom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Acordare masă caldă</a:t>
              </a:r>
            </a:p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en-US" dirty="0" err="1">
                  <a:solidFill>
                    <a:schemeClr val="tx1"/>
                  </a:solidFill>
                </a:rPr>
                <a:t>Servicii</a:t>
              </a:r>
              <a:r>
                <a:rPr lang="en-US" dirty="0">
                  <a:solidFill>
                    <a:schemeClr val="tx1"/>
                  </a:solidFill>
                </a:rPr>
                <a:t> de </a:t>
              </a:r>
              <a:r>
                <a:rPr lang="en-US" dirty="0" err="1">
                  <a:solidFill>
                    <a:schemeClr val="tx1"/>
                  </a:solidFill>
                </a:rPr>
                <a:t>consiliere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psihologic</a:t>
              </a:r>
              <a:r>
                <a:rPr lang="ro-RO" dirty="0">
                  <a:solidFill>
                    <a:schemeClr val="tx1"/>
                  </a:solidFill>
                </a:rPr>
                <a:t>ă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3F11D28-5513-AE45-85BC-6C9D1726D780}"/>
              </a:ext>
            </a:extLst>
          </p:cNvPr>
          <p:cNvGrpSpPr/>
          <p:nvPr/>
        </p:nvGrpSpPr>
        <p:grpSpPr>
          <a:xfrm>
            <a:off x="7026640" y="492843"/>
            <a:ext cx="3877335" cy="2317388"/>
            <a:chOff x="7026640" y="492843"/>
            <a:chExt cx="3877335" cy="231738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A95B30-6434-798C-AD77-0979E3B0C9CC}"/>
                </a:ext>
              </a:extLst>
            </p:cNvPr>
            <p:cNvCxnSpPr>
              <a:stCxn id="7" idx="7"/>
            </p:cNvCxnSpPr>
            <p:nvPr/>
          </p:nvCxnSpPr>
          <p:spPr>
            <a:xfrm flipV="1">
              <a:off x="7026640" y="1779639"/>
              <a:ext cx="1507758" cy="1030592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ACA7BF8-9118-1A8F-50A9-B72147DBB92F}"/>
                </a:ext>
              </a:extLst>
            </p:cNvPr>
            <p:cNvSpPr/>
            <p:nvPr/>
          </p:nvSpPr>
          <p:spPr>
            <a:xfrm>
              <a:off x="8436078" y="492843"/>
              <a:ext cx="2467897" cy="1275733"/>
            </a:xfrm>
            <a:prstGeom prst="roundRect">
              <a:avLst/>
            </a:prstGeom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Acțiuni de prevenție </a:t>
              </a:r>
            </a:p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ro-RO" dirty="0">
                  <a:solidFill>
                    <a:schemeClr val="tx1"/>
                  </a:solidFill>
                </a:rPr>
                <a:t>Acțiuni de intervenție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78F690-1C1B-321B-0BD3-39038CDFFFB8}"/>
              </a:ext>
            </a:extLst>
          </p:cNvPr>
          <p:cNvGrpSpPr/>
          <p:nvPr/>
        </p:nvGrpSpPr>
        <p:grpSpPr>
          <a:xfrm>
            <a:off x="4763727" y="9833"/>
            <a:ext cx="2467897" cy="2544096"/>
            <a:chOff x="4763727" y="9833"/>
            <a:chExt cx="2467897" cy="254409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E8EB14D-4532-B640-8D34-89F54D4B3CCF}"/>
                </a:ext>
              </a:extLst>
            </p:cNvPr>
            <p:cNvCxnSpPr>
              <a:stCxn id="7" idx="0"/>
            </p:cNvCxnSpPr>
            <p:nvPr/>
          </p:nvCxnSpPr>
          <p:spPr>
            <a:xfrm flipV="1">
              <a:off x="5997677" y="1278194"/>
              <a:ext cx="19665" cy="1275735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CCD329-916E-63CA-9988-CD44DDCA85D0}"/>
                </a:ext>
              </a:extLst>
            </p:cNvPr>
            <p:cNvSpPr/>
            <p:nvPr/>
          </p:nvSpPr>
          <p:spPr>
            <a:xfrm>
              <a:off x="4763727" y="9833"/>
              <a:ext cx="2467897" cy="1275733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 err="1">
                  <a:solidFill>
                    <a:schemeClr val="tx1"/>
                  </a:solidFill>
                </a:rPr>
                <a:t>Reducerea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</a:rPr>
                <a:t>abandonului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  <a:r>
                <a:rPr lang="ro-RO" sz="1600" dirty="0">
                  <a:solidFill>
                    <a:schemeClr val="tx1"/>
                  </a:solidFill>
                </a:rPr>
                <a:t>școlar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o-RO" sz="1600" dirty="0">
                  <a:solidFill>
                    <a:schemeClr val="tx1"/>
                  </a:solidFill>
                </a:rPr>
                <a:t>Asumarea indicatorilor de </a:t>
              </a:r>
              <a:r>
                <a:rPr lang="en-US" sz="1600" dirty="0" err="1">
                  <a:solidFill>
                    <a:schemeClr val="tx1"/>
                  </a:solidFill>
                </a:rPr>
                <a:t>rezultat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F88D7-A254-0E57-0562-03A707265DE5}"/>
              </a:ext>
            </a:extLst>
          </p:cNvPr>
          <p:cNvCxnSpPr>
            <a:cxnSpLocks/>
          </p:cNvCxnSpPr>
          <p:nvPr/>
        </p:nvCxnSpPr>
        <p:spPr>
          <a:xfrm>
            <a:off x="717755" y="281959"/>
            <a:ext cx="0" cy="657604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8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A36842CF-D205-3BCE-8D10-84025EF81BB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72830704"/>
              </p:ext>
            </p:extLst>
          </p:nvPr>
        </p:nvGraphicFramePr>
        <p:xfrm>
          <a:off x="838201" y="1759974"/>
          <a:ext cx="4589205" cy="441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Content Placeholder 8" descr="A group of people outside&#10;&#10;Description automatically generated">
            <a:extLst>
              <a:ext uri="{FF2B5EF4-FFF2-40B4-BE49-F238E27FC236}">
                <a16:creationId xmlns:a16="http://schemas.microsoft.com/office/drawing/2014/main" id="{2FB124AA-0B02-49DB-E6BB-DFA960DE3E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57" y="481659"/>
            <a:ext cx="3127564" cy="2345673"/>
          </a:xfrm>
          <a:ln w="28575">
            <a:solidFill>
              <a:schemeClr val="tx2"/>
            </a:solidFill>
          </a:ln>
          <a:effectLst>
            <a:reflection blurRad="63500" stA="52000" endA="300" endPos="35000" dir="5400000" sy="-100000" algn="bl" rotWithShape="0"/>
          </a:effectLst>
        </p:spPr>
      </p:pic>
      <p:pic>
        <p:nvPicPr>
          <p:cNvPr id="7" name="Kép 3" descr="A képen fedett pályás, bútorok, Oktatás, ruházat látható&#10;&#10;Automatikusan generált leírás">
            <a:extLst>
              <a:ext uri="{FF2B5EF4-FFF2-40B4-BE49-F238E27FC236}">
                <a16:creationId xmlns:a16="http://schemas.microsoft.com/office/drawing/2014/main" id="{F4C3058C-7E81-B575-341C-50FE649685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11" y="498418"/>
            <a:ext cx="3104989" cy="2328914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reflection blurRad="63500" stA="52000" endA="300" endPos="35000" dir="5400000" sy="-100000" algn="bl" rotWithShape="0"/>
          </a:effectLst>
        </p:spPr>
      </p:pic>
      <p:pic>
        <p:nvPicPr>
          <p:cNvPr id="11" name="Picture 10" descr="A group of people sitting on bean bags in a room&#10;&#10;Description automatically generated">
            <a:extLst>
              <a:ext uri="{FF2B5EF4-FFF2-40B4-BE49-F238E27FC236}">
                <a16:creationId xmlns:a16="http://schemas.microsoft.com/office/drawing/2014/main" id="{83E896C8-0CD6-467D-D58F-8670E66FB8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57" y="3429000"/>
            <a:ext cx="3210060" cy="2446667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reflection blurRad="63500" stA="52000" endA="300" endPos="35000" dir="5400000" sy="-100000" algn="bl" rotWithShape="0"/>
          </a:effectLst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1085D8F-620F-4B10-83FB-0948267DE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11" y="3429000"/>
            <a:ext cx="3104989" cy="2446667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reflection blurRad="63500" stA="52000" endA="300" endPos="35000" dir="5400000" sy="-100000" algn="bl" rotWithShape="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E6ED73-B9AE-F407-A96A-D36F94A35236}"/>
              </a:ext>
            </a:extLst>
          </p:cNvPr>
          <p:cNvCxnSpPr>
            <a:cxnSpLocks/>
          </p:cNvCxnSpPr>
          <p:nvPr/>
        </p:nvCxnSpPr>
        <p:spPr>
          <a:xfrm>
            <a:off x="717755" y="281959"/>
            <a:ext cx="0" cy="657604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!!plus graphic">
            <a:extLst>
              <a:ext uri="{FF2B5EF4-FFF2-40B4-BE49-F238E27FC236}">
                <a16:creationId xmlns:a16="http://schemas.microsoft.com/office/drawing/2014/main" id="{EF839882-469F-69D2-5C8E-C72E8E3EE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4934" y="232798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!!dot graphic">
            <a:extLst>
              <a:ext uri="{FF2B5EF4-FFF2-40B4-BE49-F238E27FC236}">
                <a16:creationId xmlns:a16="http://schemas.microsoft.com/office/drawing/2014/main" id="{552E3833-D6DF-9425-B5CA-5A34BF002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516" y="2610837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!!circle graphic">
            <a:extLst>
              <a:ext uri="{FF2B5EF4-FFF2-40B4-BE49-F238E27FC236}">
                <a16:creationId xmlns:a16="http://schemas.microsoft.com/office/drawing/2014/main" id="{77547D35-FEFD-1406-BB21-BC901261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0063" y="6098189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C7D69-8164-7ED6-FCAC-8F06FC6B97AD}"/>
              </a:ext>
            </a:extLst>
          </p:cNvPr>
          <p:cNvSpPr txBox="1"/>
          <p:nvPr/>
        </p:nvSpPr>
        <p:spPr>
          <a:xfrm>
            <a:off x="914400" y="403123"/>
            <a:ext cx="41120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i="1" u="sng" dirty="0"/>
              <a:t>Acțiuni de prevenție/intervenție:</a:t>
            </a:r>
            <a:endParaRPr lang="en-US" sz="3200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B90C-2606-3919-F243-9BE494AA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067" y="285612"/>
            <a:ext cx="4419600" cy="1325563"/>
          </a:xfrm>
        </p:spPr>
        <p:txBody>
          <a:bodyPr>
            <a:normAutofit fontScale="90000"/>
          </a:bodyPr>
          <a:lstStyle/>
          <a:p>
            <a:r>
              <a:rPr lang="ro-RO" b="1" i="1" u="sng" dirty="0"/>
              <a:t>Amenajare spații</a:t>
            </a:r>
            <a:endParaRPr lang="en-US" b="1" i="1" u="sng" dirty="0"/>
          </a:p>
        </p:txBody>
      </p:sp>
      <p:pic>
        <p:nvPicPr>
          <p:cNvPr id="5" name="Content Placeholder 4" descr="A hallway with green walls and white walls&#10;&#10;Description automatically generated">
            <a:extLst>
              <a:ext uri="{FF2B5EF4-FFF2-40B4-BE49-F238E27FC236}">
                <a16:creationId xmlns:a16="http://schemas.microsoft.com/office/drawing/2014/main" id="{938A017C-8E51-94E5-04C1-D5BC727FF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32" y="281944"/>
            <a:ext cx="2389694" cy="3147056"/>
          </a:xfrm>
          <a:ln w="28575">
            <a:solidFill>
              <a:schemeClr val="tx2"/>
            </a:solidFill>
          </a:ln>
        </p:spPr>
      </p:pic>
      <p:pic>
        <p:nvPicPr>
          <p:cNvPr id="7" name="Picture 6" descr="A room with green walls and white walls&#10;&#10;Description automatically generated">
            <a:extLst>
              <a:ext uri="{FF2B5EF4-FFF2-40B4-BE49-F238E27FC236}">
                <a16:creationId xmlns:a16="http://schemas.microsoft.com/office/drawing/2014/main" id="{B66A548E-111E-BB40-9165-16CDB457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51" y="324801"/>
            <a:ext cx="2389694" cy="310419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B1D578-3915-870B-D523-1E37ED85F121}"/>
              </a:ext>
            </a:extLst>
          </p:cNvPr>
          <p:cNvSpPr txBox="1"/>
          <p:nvPr/>
        </p:nvSpPr>
        <p:spPr>
          <a:xfrm>
            <a:off x="3974388" y="2417674"/>
            <a:ext cx="4523171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o-RO" sz="2000" dirty="0"/>
              <a:t>Renovarea holurilor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ro-RO" sz="2000" dirty="0"/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o-RO" sz="2000" dirty="0"/>
              <a:t>Achiziționare de mobilier: mese și scaune pliante, rafturi, dulapuri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ro-RO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2E0B69-518C-D45D-626E-9FF09927A9B7}"/>
              </a:ext>
            </a:extLst>
          </p:cNvPr>
          <p:cNvCxnSpPr>
            <a:cxnSpLocks/>
          </p:cNvCxnSpPr>
          <p:nvPr/>
        </p:nvCxnSpPr>
        <p:spPr>
          <a:xfrm>
            <a:off x="717755" y="281959"/>
            <a:ext cx="0" cy="657604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Books on a shelf with a book&#10;&#10;Description automatically generated">
            <a:extLst>
              <a:ext uri="{FF2B5EF4-FFF2-40B4-BE49-F238E27FC236}">
                <a16:creationId xmlns:a16="http://schemas.microsoft.com/office/drawing/2014/main" id="{BB47F1FE-F931-05AE-14D9-0281CB01A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50" y="3733427"/>
            <a:ext cx="2389691" cy="284262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3" name="Picture 12" descr="A group of chairs with blue cushions&#10;&#10;Description automatically generated">
            <a:extLst>
              <a:ext uri="{FF2B5EF4-FFF2-40B4-BE49-F238E27FC236}">
                <a16:creationId xmlns:a16="http://schemas.microsoft.com/office/drawing/2014/main" id="{2C299E93-1A4B-6A85-BD8A-1DA243670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3" y="3697628"/>
            <a:ext cx="2389691" cy="287842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3" name="!!dot graphic">
            <a:extLst>
              <a:ext uri="{FF2B5EF4-FFF2-40B4-BE49-F238E27FC236}">
                <a16:creationId xmlns:a16="http://schemas.microsoft.com/office/drawing/2014/main" id="{BC848752-8B09-3FE6-1768-0A704F729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8935" y="3316574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!!dot graphic">
            <a:extLst>
              <a:ext uri="{FF2B5EF4-FFF2-40B4-BE49-F238E27FC236}">
                <a16:creationId xmlns:a16="http://schemas.microsoft.com/office/drawing/2014/main" id="{4E0878A9-8732-9128-5D56-25CB05FFE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8703" y="3316574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!!dot graphic">
            <a:extLst>
              <a:ext uri="{FF2B5EF4-FFF2-40B4-BE49-F238E27FC236}">
                <a16:creationId xmlns:a16="http://schemas.microsoft.com/office/drawing/2014/main" id="{43E0583C-1C21-1FDC-2DA5-9B7876BFF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8935" y="6399719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!!dot graphic">
            <a:extLst>
              <a:ext uri="{FF2B5EF4-FFF2-40B4-BE49-F238E27FC236}">
                <a16:creationId xmlns:a16="http://schemas.microsoft.com/office/drawing/2014/main" id="{88844C0F-1F94-A320-FCA8-508669D69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11676">
            <a:off x="11758703" y="645593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5DC5-3367-96D7-7CDB-B25B839A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36377"/>
            <a:ext cx="3429000" cy="1325563"/>
          </a:xfrm>
        </p:spPr>
        <p:txBody>
          <a:bodyPr/>
          <a:lstStyle/>
          <a:p>
            <a:r>
              <a:rPr lang="ro-RO" b="1" i="1" u="sng" dirty="0"/>
              <a:t>Digitalizare</a:t>
            </a:r>
            <a:endParaRPr lang="en-US" b="1" i="1" u="sng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F200DF-6064-DC9F-53CE-5BE6EA94C568}"/>
              </a:ext>
            </a:extLst>
          </p:cNvPr>
          <p:cNvCxnSpPr>
            <a:cxnSpLocks/>
          </p:cNvCxnSpPr>
          <p:nvPr/>
        </p:nvCxnSpPr>
        <p:spPr>
          <a:xfrm>
            <a:off x="717755" y="281959"/>
            <a:ext cx="0" cy="657604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9FDD8-1360-2EB1-FB5F-F66A7613296C}"/>
              </a:ext>
            </a:extLst>
          </p:cNvPr>
          <p:cNvGrpSpPr/>
          <p:nvPr/>
        </p:nvGrpSpPr>
        <p:grpSpPr>
          <a:xfrm>
            <a:off x="4267199" y="1560664"/>
            <a:ext cx="7688822" cy="1738495"/>
            <a:chOff x="4267199" y="1560664"/>
            <a:chExt cx="7688822" cy="17384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0A87548-87C5-CF04-4422-C178B23B6929}"/>
                </a:ext>
              </a:extLst>
            </p:cNvPr>
            <p:cNvSpPr/>
            <p:nvPr/>
          </p:nvSpPr>
          <p:spPr>
            <a:xfrm>
              <a:off x="7433187" y="1560664"/>
              <a:ext cx="4522834" cy="9353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 </a:t>
              </a:r>
              <a:r>
                <a:rPr lang="ro-RO" dirty="0"/>
                <a:t>T</a:t>
              </a:r>
              <a:r>
                <a:rPr lang="en-US" dirty="0"/>
                <a:t>able </a:t>
              </a:r>
              <a:r>
                <a:rPr lang="ro-RO" dirty="0"/>
                <a:t>i</a:t>
              </a:r>
              <a:r>
                <a:rPr lang="en-US" dirty="0" err="1"/>
                <a:t>nteligente</a:t>
              </a:r>
              <a:endParaRPr lang="ro-RO" dirty="0"/>
            </a:p>
            <a:p>
              <a:pPr algn="ctr"/>
              <a:r>
                <a:rPr lang="ro-RO" dirty="0"/>
                <a:t>2 Laptopuri pentru profesori</a:t>
              </a:r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62C4970-FE01-9E1B-A4D2-E650D63A8CEF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4267199" y="2182761"/>
              <a:ext cx="3008672" cy="1116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EF6A6C-500F-8356-E331-A970FC427A3E}"/>
              </a:ext>
            </a:extLst>
          </p:cNvPr>
          <p:cNvGrpSpPr/>
          <p:nvPr/>
        </p:nvGrpSpPr>
        <p:grpSpPr>
          <a:xfrm>
            <a:off x="4267199" y="2831460"/>
            <a:ext cx="7688822" cy="935396"/>
            <a:chOff x="4267199" y="2831460"/>
            <a:chExt cx="7688822" cy="93539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4392934-E9BE-F988-E7F6-E6A09E91605F}"/>
                </a:ext>
              </a:extLst>
            </p:cNvPr>
            <p:cNvSpPr/>
            <p:nvPr/>
          </p:nvSpPr>
          <p:spPr>
            <a:xfrm>
              <a:off x="7433187" y="2831460"/>
              <a:ext cx="4522834" cy="9353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24 </a:t>
              </a:r>
              <a:r>
                <a:rPr lang="en-US" dirty="0" err="1"/>
                <a:t>Chromebookuri</a:t>
              </a:r>
              <a:endParaRPr lang="ro-RO" dirty="0"/>
            </a:p>
            <a:p>
              <a:pPr algn="ctr"/>
              <a:r>
                <a:rPr lang="en-US" dirty="0"/>
                <a:t>Sta</a:t>
              </a:r>
              <a:r>
                <a:rPr lang="ro-RO" dirty="0"/>
                <a:t>ție de încărcare </a:t>
              </a:r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4A95102-CE6B-B8F4-51D4-60BBAE5C0CD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267199" y="3299159"/>
              <a:ext cx="300867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AB16C6-97E6-710A-B739-2E084C1D4AF8}"/>
              </a:ext>
            </a:extLst>
          </p:cNvPr>
          <p:cNvGrpSpPr/>
          <p:nvPr/>
        </p:nvGrpSpPr>
        <p:grpSpPr>
          <a:xfrm>
            <a:off x="4267199" y="3299159"/>
            <a:ext cx="7688822" cy="1738493"/>
            <a:chOff x="4267199" y="3299159"/>
            <a:chExt cx="7688822" cy="17384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C2EB3CD-A8B3-E3A4-E7E3-F32A0370276A}"/>
                </a:ext>
              </a:extLst>
            </p:cNvPr>
            <p:cNvSpPr/>
            <p:nvPr/>
          </p:nvSpPr>
          <p:spPr>
            <a:xfrm>
              <a:off x="7433208" y="4102256"/>
              <a:ext cx="4522813" cy="9353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dirty="0"/>
                <a:t>2 Multifuncționale</a:t>
              </a:r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1B5C804-9C74-8AA4-E360-4BF1574AFF0F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267199" y="3299159"/>
              <a:ext cx="3008672" cy="12707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A table with laptops and mouses on it&#10;&#10;Description automatically generated">
            <a:extLst>
              <a:ext uri="{FF2B5EF4-FFF2-40B4-BE49-F238E27FC236}">
                <a16:creationId xmlns:a16="http://schemas.microsoft.com/office/drawing/2014/main" id="{85A00520-56FB-D204-914B-204F8952B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24" y="4057603"/>
            <a:ext cx="1658298" cy="2462109"/>
          </a:xfrm>
          <a:prstGeom prst="rect">
            <a:avLst/>
          </a:prstGeom>
          <a:effectLst>
            <a:reflection blurRad="241300" stA="65000" endPos="27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23" descr="A printer with papers on the side&#10;&#10;Description automatically generated">
            <a:extLst>
              <a:ext uri="{FF2B5EF4-FFF2-40B4-BE49-F238E27FC236}">
                <a16:creationId xmlns:a16="http://schemas.microsoft.com/office/drawing/2014/main" id="{86A1D404-3B3B-DE53-2E2F-211961AF2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54" y="4057603"/>
            <a:ext cx="1658298" cy="2462107"/>
          </a:xfrm>
          <a:prstGeom prst="rect">
            <a:avLst/>
          </a:prstGeom>
          <a:effectLst>
            <a:reflection blurRad="241300" stA="65000" endPos="27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5" descr="A pair of laptops on a table&#10;&#10;Description automatically generated">
            <a:extLst>
              <a:ext uri="{FF2B5EF4-FFF2-40B4-BE49-F238E27FC236}">
                <a16:creationId xmlns:a16="http://schemas.microsoft.com/office/drawing/2014/main" id="{75018A20-BD02-8D23-E7F1-070E7AC8F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55" y="318626"/>
            <a:ext cx="1658297" cy="2315086"/>
          </a:xfrm>
          <a:prstGeom prst="rect">
            <a:avLst/>
          </a:prstGeom>
          <a:effectLst>
            <a:reflection blurRad="241300" stA="65000" endPos="27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EB3769-06F7-BF97-9D95-8D627597C63A}"/>
              </a:ext>
            </a:extLst>
          </p:cNvPr>
          <p:cNvSpPr/>
          <p:nvPr/>
        </p:nvSpPr>
        <p:spPr>
          <a:xfrm>
            <a:off x="1311824" y="318626"/>
            <a:ext cx="1657510" cy="231508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241300" stA="65000" endPos="27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79D13-D9E0-1CFF-2945-09EC3727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5" y="8313"/>
            <a:ext cx="3332532" cy="37099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b="1" i="1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Excursii</a:t>
            </a:r>
            <a:endParaRPr lang="en-US" sz="7200" b="1" i="1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 hidden="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1F0A9-D8D4-08C9-3324-0EAD1DBC8B82}"/>
              </a:ext>
            </a:extLst>
          </p:cNvPr>
          <p:cNvSpPr>
            <a:spLocks/>
          </p:cNvSpPr>
          <p:nvPr/>
        </p:nvSpPr>
        <p:spPr>
          <a:xfrm>
            <a:off x="7271675" y="3990900"/>
            <a:ext cx="2937082" cy="26612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2AC24-2892-0254-0D15-43FD2BB119E2}"/>
              </a:ext>
            </a:extLst>
          </p:cNvPr>
          <p:cNvSpPr>
            <a:spLocks/>
          </p:cNvSpPr>
          <p:nvPr/>
        </p:nvSpPr>
        <p:spPr>
          <a:xfrm>
            <a:off x="7384773" y="305033"/>
            <a:ext cx="3891101" cy="24353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8519E-126A-7BAB-5061-A10192864315}"/>
              </a:ext>
            </a:extLst>
          </p:cNvPr>
          <p:cNvSpPr>
            <a:spLocks/>
          </p:cNvSpPr>
          <p:nvPr/>
        </p:nvSpPr>
        <p:spPr>
          <a:xfrm>
            <a:off x="4948054" y="250134"/>
            <a:ext cx="2057005" cy="351544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0664">
              <a:spcAft>
                <a:spcPts val="600"/>
              </a:spcAft>
            </a:pPr>
            <a:r>
              <a:rPr lang="ro-RO" sz="16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Sibiu (L. Nouă)</a:t>
            </a:r>
            <a:endParaRPr lang="en-US" sz="2000" b="1" u="sng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13B14-6D36-2AF2-E755-9D7F76F02845}"/>
              </a:ext>
            </a:extLst>
          </p:cNvPr>
          <p:cNvSpPr>
            <a:spLocks/>
          </p:cNvSpPr>
          <p:nvPr/>
        </p:nvSpPr>
        <p:spPr>
          <a:xfrm>
            <a:off x="4770413" y="3241283"/>
            <a:ext cx="2614355" cy="3275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740664">
              <a:spcAft>
                <a:spcPts val="600"/>
              </a:spcAft>
            </a:pPr>
            <a:r>
              <a:rPr lang="ro-RO" sz="16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Timișoara (Ciuguzel)</a:t>
            </a:r>
            <a:endParaRPr lang="en-US" sz="2000" b="1" u="sng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222A0C-7EA9-E74D-E7AF-88B7CB2D8207}"/>
              </a:ext>
            </a:extLst>
          </p:cNvPr>
          <p:cNvCxnSpPr>
            <a:cxnSpLocks/>
          </p:cNvCxnSpPr>
          <p:nvPr/>
        </p:nvCxnSpPr>
        <p:spPr>
          <a:xfrm>
            <a:off x="4728053" y="273646"/>
            <a:ext cx="0" cy="657604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double decker bus in the city&#10;&#10;Description automatically generated">
            <a:extLst>
              <a:ext uri="{FF2B5EF4-FFF2-40B4-BE49-F238E27FC236}">
                <a16:creationId xmlns:a16="http://schemas.microsoft.com/office/drawing/2014/main" id="{09C7543C-EDF0-6711-555A-9BF3CA1A6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0025" y="2853719"/>
            <a:ext cx="3503765" cy="28030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B9FB897-7417-2856-26F9-7D65C47E3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8" y="704670"/>
            <a:ext cx="3350172" cy="2512630"/>
          </a:xfrm>
          <a:prstGeom prst="rect">
            <a:avLst/>
          </a:prstGeom>
          <a:effectLst>
            <a:reflection blurRad="76200" stA="4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32810D4-9B9F-ED3F-71BD-814B62391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56" y="658873"/>
            <a:ext cx="3411236" cy="2558427"/>
          </a:xfrm>
          <a:prstGeom prst="rect">
            <a:avLst/>
          </a:prstGeom>
          <a:effectLst>
            <a:reflection blurRad="76200" stA="4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6" descr="A group of people standing under a street with colorful umbrellas&#10;&#10;Description automatically generated">
            <a:extLst>
              <a:ext uri="{FF2B5EF4-FFF2-40B4-BE49-F238E27FC236}">
                <a16:creationId xmlns:a16="http://schemas.microsoft.com/office/drawing/2014/main" id="{2D54E869-B497-0401-BB31-854239EBE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83" y="3718235"/>
            <a:ext cx="2709480" cy="302128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18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420927CB-AC2F-0083-CCE0-5DE5FE05DD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43" y="3603249"/>
            <a:ext cx="2684062" cy="307951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556918-BB62-08AD-17E1-538C973F2396}"/>
              </a:ext>
            </a:extLst>
          </p:cNvPr>
          <p:cNvCxnSpPr>
            <a:cxnSpLocks/>
          </p:cNvCxnSpPr>
          <p:nvPr/>
        </p:nvCxnSpPr>
        <p:spPr>
          <a:xfrm flipH="1">
            <a:off x="4708447" y="3531058"/>
            <a:ext cx="2833674" cy="4281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E9BA79-2B62-A732-CB27-FB702A62C9AA}"/>
              </a:ext>
            </a:extLst>
          </p:cNvPr>
          <p:cNvCxnSpPr>
            <a:cxnSpLocks/>
          </p:cNvCxnSpPr>
          <p:nvPr/>
        </p:nvCxnSpPr>
        <p:spPr>
          <a:xfrm flipH="1">
            <a:off x="4747660" y="546932"/>
            <a:ext cx="2833674" cy="4281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7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430</Words>
  <Application>Microsoft Office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Gill Sans Nova</vt:lpstr>
      <vt:lpstr>Univers</vt:lpstr>
      <vt:lpstr>Wingdings</vt:lpstr>
      <vt:lpstr>GradientVTI</vt:lpstr>
      <vt:lpstr>~PROIECT PNRAS LOPADEA NOUĂ~</vt:lpstr>
      <vt:lpstr>Ce este PNRAS?</vt:lpstr>
      <vt:lpstr>Modulul MATE (SIIIR)</vt:lpstr>
      <vt:lpstr>Indicatorii de rezultat </vt:lpstr>
      <vt:lpstr>PowerPoint Presentation</vt:lpstr>
      <vt:lpstr>PowerPoint Presentation</vt:lpstr>
      <vt:lpstr>Amenajare spații</vt:lpstr>
      <vt:lpstr>Digitalizare</vt:lpstr>
      <vt:lpstr>Excursii</vt:lpstr>
      <vt:lpstr>Indicatori de rezultat după primul an</vt:lpstr>
      <vt:lpstr>Vă mulțumesc pentru atenție!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Schema de Granturi: Programul Național pentru Reducerea Abandonului Școlar  Beneficiar: Şcoala Gimnazială Lopadea Nouă  Titlul proiectului: “Plan de remediere a abandonului școlar la Școala Gimnazială Lopadea Nouă”   Contract de finanțare ISJ Alba/Nr. 6463/27.09.2022  Cod proiect: F-PNRAS-1-2022-2389   </dc:title>
  <dc:creator>Ladislau-Alexandru Horvath</dc:creator>
  <cp:lastModifiedBy>Ladislau-Alexandru Horvath</cp:lastModifiedBy>
  <cp:revision>22</cp:revision>
  <dcterms:created xsi:type="dcterms:W3CDTF">2024-01-26T14:32:49Z</dcterms:created>
  <dcterms:modified xsi:type="dcterms:W3CDTF">2024-01-30T07:27:45Z</dcterms:modified>
</cp:coreProperties>
</file>